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66"/>
  </p:notesMasterIdLst>
  <p:sldIdLst>
    <p:sldId id="256" r:id="rId2"/>
    <p:sldId id="257" r:id="rId3"/>
    <p:sldId id="306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481" r:id="rId12"/>
    <p:sldId id="476" r:id="rId13"/>
    <p:sldId id="268" r:id="rId14"/>
    <p:sldId id="479" r:id="rId15"/>
    <p:sldId id="542" r:id="rId16"/>
    <p:sldId id="273" r:id="rId17"/>
    <p:sldId id="274" r:id="rId18"/>
    <p:sldId id="275" r:id="rId19"/>
    <p:sldId id="276" r:id="rId20"/>
    <p:sldId id="277" r:id="rId21"/>
    <p:sldId id="296" r:id="rId22"/>
    <p:sldId id="278" r:id="rId23"/>
    <p:sldId id="279" r:id="rId24"/>
    <p:sldId id="280" r:id="rId25"/>
    <p:sldId id="281" r:id="rId26"/>
    <p:sldId id="282" r:id="rId27"/>
    <p:sldId id="283" r:id="rId28"/>
    <p:sldId id="521" r:id="rId29"/>
    <p:sldId id="272" r:id="rId30"/>
    <p:sldId id="525" r:id="rId31"/>
    <p:sldId id="267" r:id="rId32"/>
    <p:sldId id="526" r:id="rId33"/>
    <p:sldId id="527" r:id="rId34"/>
    <p:sldId id="528" r:id="rId35"/>
    <p:sldId id="529" r:id="rId36"/>
    <p:sldId id="531" r:id="rId37"/>
    <p:sldId id="532" r:id="rId38"/>
    <p:sldId id="533" r:id="rId39"/>
    <p:sldId id="534" r:id="rId40"/>
    <p:sldId id="535" r:id="rId41"/>
    <p:sldId id="536" r:id="rId42"/>
    <p:sldId id="537" r:id="rId43"/>
    <p:sldId id="538" r:id="rId44"/>
    <p:sldId id="540" r:id="rId45"/>
    <p:sldId id="284" r:id="rId46"/>
    <p:sldId id="524" r:id="rId47"/>
    <p:sldId id="265" r:id="rId48"/>
    <p:sldId id="482" r:id="rId49"/>
    <p:sldId id="483" r:id="rId50"/>
    <p:sldId id="484" r:id="rId51"/>
    <p:sldId id="266" r:id="rId52"/>
    <p:sldId id="506" r:id="rId53"/>
    <p:sldId id="507" r:id="rId54"/>
    <p:sldId id="508" r:id="rId55"/>
    <p:sldId id="509" r:id="rId56"/>
    <p:sldId id="510" r:id="rId57"/>
    <p:sldId id="511" r:id="rId58"/>
    <p:sldId id="512" r:id="rId59"/>
    <p:sldId id="513" r:id="rId60"/>
    <p:sldId id="514" r:id="rId61"/>
    <p:sldId id="515" r:id="rId62"/>
    <p:sldId id="516" r:id="rId63"/>
    <p:sldId id="517" r:id="rId64"/>
    <p:sldId id="518" r:id="rId6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805"/>
    <p:restoredTop sz="80781"/>
  </p:normalViewPr>
  <p:slideViewPr>
    <p:cSldViewPr snapToGrid="0" snapToObjects="1">
      <p:cViewPr varScale="1">
        <p:scale>
          <a:sx n="92" d="100"/>
          <a:sy n="92" d="100"/>
        </p:scale>
        <p:origin x="260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152674-2036-C640-B9A4-8EBC4A5A1EE4}" type="datetimeFigureOut">
              <a:rPr lang="en-US" smtClean="0"/>
              <a:t>11/13/2021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0D0E86-7B47-BD4D-B9B6-45F40D4502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774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Capital_expenditure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0D0E86-7B47-BD4D-B9B6-45F40D45020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7556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Slide Image Placeholder 1">
            <a:extLst>
              <a:ext uri="{FF2B5EF4-FFF2-40B4-BE49-F238E27FC236}">
                <a16:creationId xmlns:a16="http://schemas.microsoft.com/office/drawing/2014/main" id="{250DFBBF-EFC6-4259-9181-4442B46B177B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4275" name="Notes Placeholder 2">
            <a:extLst>
              <a:ext uri="{FF2B5EF4-FFF2-40B4-BE49-F238E27FC236}">
                <a16:creationId xmlns:a16="http://schemas.microsoft.com/office/drawing/2014/main" id="{D824D423-A29B-4C67-AEFE-6B74DCCF2C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altLang="en-US" dirty="0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  <p:sp>
        <p:nvSpPr>
          <p:cNvPr id="54276" name="Slide Number Placeholder 3">
            <a:extLst>
              <a:ext uri="{FF2B5EF4-FFF2-40B4-BE49-F238E27FC236}">
                <a16:creationId xmlns:a16="http://schemas.microsoft.com/office/drawing/2014/main" id="{0DD66AF6-5790-4E0C-B7B1-3090F81C351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04B4C505-1ABE-46E6-B123-3D0524B03DED}" type="slidenum">
              <a:rPr lang="en-GB" altLang="en-US" sz="1200">
                <a:latin typeface="Times New Roman" panose="02020603050405020304" pitchFamily="18" charset="0"/>
              </a:rPr>
              <a:pPr eaLnBrk="1" hangingPunct="1"/>
              <a:t>50</a:t>
            </a:fld>
            <a:endParaRPr lang="en-GB" altLang="en-US" sz="12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5E41DC2E-733C-4766-8CBC-D1ECF89D752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FBEA6A0-03C2-4648-9B42-C946510F4689}" type="slidenum">
              <a:rPr lang="en-US" altLang="en-US"/>
              <a:pPr/>
              <a:t>54</a:t>
            </a:fld>
            <a:endParaRPr lang="en-US" altLang="en-US"/>
          </a:p>
        </p:txBody>
      </p:sp>
      <p:sp>
        <p:nvSpPr>
          <p:cNvPr id="36866" name="Rectangle 2">
            <a:extLst>
              <a:ext uri="{FF2B5EF4-FFF2-40B4-BE49-F238E27FC236}">
                <a16:creationId xmlns:a16="http://schemas.microsoft.com/office/drawing/2014/main" id="{0C3BD781-5BF8-4546-8FC6-D97CA423DAB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7" name="Rectangle 3">
            <a:extLst>
              <a:ext uri="{FF2B5EF4-FFF2-40B4-BE49-F238E27FC236}">
                <a16:creationId xmlns:a16="http://schemas.microsoft.com/office/drawing/2014/main" id="{0ED789BA-352E-47B0-BD5C-FCF4A4DEDE6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111195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Slide Image Placeholder 1">
            <a:extLst>
              <a:ext uri="{FF2B5EF4-FFF2-40B4-BE49-F238E27FC236}">
                <a16:creationId xmlns:a16="http://schemas.microsoft.com/office/drawing/2014/main" id="{09A454B5-4FF0-44DA-A11C-48B44A25A35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623B15D-01E3-48D8-AF96-B1D04B9766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latin typeface="+mn-lt"/>
                <a:ea typeface="+mn-ea"/>
                <a:cs typeface="+mn-cs"/>
              </a:rPr>
              <a:t>Cloud computing is a model for enabling convenient, on-demand network access to a shared pool of configurable computing resources (e.g., networks, servers, storage, applications, and services) that can be rapidly provisioned and released with minimal management effort or service provider interaction.</a:t>
            </a:r>
          </a:p>
          <a:p>
            <a:pPr>
              <a:defRPr/>
            </a:pPr>
            <a:r>
              <a:rPr lang="en-US" dirty="0"/>
              <a:t>cloud computing customers do not own the physical infrastructure.</a:t>
            </a:r>
          </a:p>
          <a:p>
            <a:pPr>
              <a:defRPr/>
            </a:pPr>
            <a:r>
              <a:rPr lang="en-US" dirty="0"/>
              <a:t>Cloud computing users avoid </a:t>
            </a:r>
            <a:r>
              <a:rPr lang="en-US" dirty="0">
                <a:hlinkClick r:id="rId3" action="ppaction://hlinkfile" tooltip="Capital expenditure"/>
              </a:rPr>
              <a:t>capital expenditure</a:t>
            </a:r>
            <a:r>
              <a:rPr lang="en-US" dirty="0"/>
              <a:t> (</a:t>
            </a:r>
            <a:r>
              <a:rPr lang="en-US" dirty="0" err="1"/>
              <a:t>CapEx</a:t>
            </a:r>
            <a:r>
              <a:rPr lang="en-US" dirty="0"/>
              <a:t>) on hardware, software, and services when they pay a provider only for what they use.</a:t>
            </a:r>
          </a:p>
          <a:p>
            <a:pPr>
              <a:defRPr/>
            </a:pPr>
            <a:r>
              <a:rPr lang="en-US" dirty="0"/>
              <a:t>Low shared infrastructure and costs, low management overhead, and immediate access to a broad range of applications</a:t>
            </a:r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/>
          </a:p>
        </p:txBody>
      </p:sp>
      <p:sp>
        <p:nvSpPr>
          <p:cNvPr id="46084" name="Slide Number Placeholder 3">
            <a:extLst>
              <a:ext uri="{FF2B5EF4-FFF2-40B4-BE49-F238E27FC236}">
                <a16:creationId xmlns:a16="http://schemas.microsoft.com/office/drawing/2014/main" id="{7DF58AA2-D4C5-478E-B65F-0C84DE72BB7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CAB6F3E-3C50-4080-BBDA-722E2127CDFB}" type="slidenum">
              <a:rPr lang="en-US" altLang="en-US" sz="1200">
                <a:latin typeface="Times New Roman" panose="02020603050405020304" pitchFamily="18" charset="0"/>
              </a:rPr>
              <a:pPr eaLnBrk="1" hangingPunct="1"/>
              <a:t>3</a:t>
            </a:fld>
            <a:endParaRPr lang="en-US" altLang="en-US" sz="12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0D0E86-7B47-BD4D-B9B6-45F40D45020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0331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4588" y="685800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9698" name="Text Box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ja-JP" alt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516190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Public : resources are dynamically provisioned on a fine-grained, self-service basis over the Internet, via web applications/web services, from an off-site third-party provider who shares resources and bills on a fine-grained utility computing basis</a:t>
            </a:r>
          </a:p>
          <a:p>
            <a:r>
              <a:rPr lang="en-US" dirty="0"/>
              <a:t>Hybrid: consisting of multiple internal and/or external providers "will be typical for most enterprises". A hybrid cloud can describe configuration combining a local device, such as a Plug computer with cloud services.</a:t>
            </a:r>
          </a:p>
          <a:p>
            <a:r>
              <a:rPr lang="en-US" dirty="0"/>
              <a:t>Private: offerings that emulate cloud computing on private networks.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0D0E86-7B47-BD4D-B9B6-45F40D45020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2639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3686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 dirty="0">
              <a:ea typeface="ＭＳ Ｐゴシック" charset="-128"/>
            </a:endParaRPr>
          </a:p>
        </p:txBody>
      </p:sp>
      <p:sp>
        <p:nvSpPr>
          <p:cNvPr id="3686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</a:pPr>
            <a:fld id="{7A81B202-2CD3-154D-A8A2-3A4D9F8B0D45}" type="slidenum">
              <a:rPr lang="en-US" altLang="en-US">
                <a:latin typeface="Arial" charset="0"/>
              </a:rPr>
              <a:pPr>
                <a:spcBef>
                  <a:spcPct val="0"/>
                </a:spcBef>
              </a:pPr>
              <a:t>16</a:t>
            </a:fld>
            <a:endParaRPr lang="en-US" alt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52144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3891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Vendor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lock-in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a situation in which a customer using a product or service cannot easily transition to a competitor's product or service. Vendor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lock-in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usually the result of proprietary technologies that are incompatible with those of competitors.</a:t>
            </a:r>
            <a:endParaRPr lang="en-US" altLang="en-US" dirty="0">
              <a:ea typeface="ＭＳ Ｐゴシック" charset="-128"/>
            </a:endParaRPr>
          </a:p>
        </p:txBody>
      </p:sp>
      <p:sp>
        <p:nvSpPr>
          <p:cNvPr id="3891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</a:pPr>
            <a:fld id="{012884A5-A96A-9843-82C0-F3EB7C4537D7}" type="slidenum">
              <a:rPr lang="en-US" altLang="en-US">
                <a:latin typeface="Arial" charset="0"/>
              </a:rPr>
              <a:pPr>
                <a:spcBef>
                  <a:spcPct val="0"/>
                </a:spcBef>
              </a:pPr>
              <a:t>17</a:t>
            </a:fld>
            <a:endParaRPr lang="en-US" alt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05770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0D0E86-7B47-BD4D-B9B6-45F40D45020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4169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Static web:  </a:t>
            </a:r>
            <a:r>
              <a:rPr lang="en-US" dirty="0" err="1"/>
              <a:t>nginx</a:t>
            </a:r>
            <a:r>
              <a:rPr lang="en-US" dirty="0"/>
              <a:t> is a fast webserver, generally faster than Apache</a:t>
            </a:r>
          </a:p>
          <a:p>
            <a:r>
              <a:rPr lang="en-US" dirty="0"/>
              <a:t>Queue:  </a:t>
            </a:r>
            <a:r>
              <a:rPr lang="en-US" dirty="0" err="1"/>
              <a:t>Redis</a:t>
            </a:r>
            <a:r>
              <a:rPr lang="en-US" dirty="0"/>
              <a:t> =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in-memory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 structure store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used as a database, cache and message broker.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Analytics DB:  Hadoop =    Hive = Hadoop based Database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ACE806-F18D-45F3-98DD-49B64CDE5DF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3361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2460F-4AB0-A641-8EC8-144B3D3C453E}" type="datetimeFigureOut">
              <a:rPr lang="en-US" smtClean="0"/>
              <a:t>11/13/2021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1F372-060C-9043-B34D-40AFCA91224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2460F-4AB0-A641-8EC8-144B3D3C453E}" type="datetimeFigureOut">
              <a:rPr lang="en-US" smtClean="0"/>
              <a:t>11/13/2021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1F372-060C-9043-B34D-40AFCA91224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2460F-4AB0-A641-8EC8-144B3D3C453E}" type="datetimeFigureOut">
              <a:rPr lang="en-US" smtClean="0"/>
              <a:t>11/13/2021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1F372-060C-9043-B34D-40AFCA91224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4"/>
          <p:cNvSpPr>
            <a:spLocks noGrp="1"/>
          </p:cNvSpPr>
          <p:nvPr>
            <p:ph type="body" sz="quarter" idx="13" hasCustomPrompt="1"/>
          </p:nvPr>
        </p:nvSpPr>
        <p:spPr>
          <a:xfrm>
            <a:off x="1011551" y="959109"/>
            <a:ext cx="6286589" cy="607027"/>
          </a:xfrm>
        </p:spPr>
        <p:txBody>
          <a:bodyPr>
            <a:noAutofit/>
          </a:bodyPr>
          <a:lstStyle>
            <a:lvl1pPr marL="0" indent="0">
              <a:buNone/>
              <a:defRPr sz="4800" b="1" baseline="0">
                <a:solidFill>
                  <a:srgbClr val="3C3C3C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1011551" y="1923934"/>
            <a:ext cx="6113626" cy="914400"/>
          </a:xfrm>
        </p:spPr>
        <p:txBody>
          <a:bodyPr>
            <a:noAutofit/>
          </a:bodyPr>
          <a:lstStyle>
            <a:lvl1pPr>
              <a:defRPr sz="2800">
                <a:solidFill>
                  <a:srgbClr val="3C3C3C"/>
                </a:solidFill>
              </a:defRPr>
            </a:lvl1pPr>
            <a:lvl2pPr>
              <a:defRPr sz="2400">
                <a:solidFill>
                  <a:srgbClr val="3C3C3C"/>
                </a:solidFill>
              </a:defRPr>
            </a:lvl2pPr>
            <a:lvl3pPr>
              <a:defRPr sz="2000">
                <a:solidFill>
                  <a:srgbClr val="3C3C3C"/>
                </a:solidFill>
              </a:defRPr>
            </a:lvl3pPr>
            <a:lvl4pPr>
              <a:defRPr sz="1800">
                <a:solidFill>
                  <a:srgbClr val="3C3C3C"/>
                </a:solidFill>
              </a:defRPr>
            </a:lvl4pPr>
            <a:lvl5pPr>
              <a:defRPr sz="1800">
                <a:solidFill>
                  <a:srgbClr val="3C3C3C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" name="Picture 1" descr="it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175" y="6286536"/>
            <a:ext cx="455968" cy="444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4945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chartAndTx">
  <p:cSld name="Title, Ch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3D5091-F37E-41DB-B86F-B0DA70BA3A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4572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id="{D93E51C6-37D7-4EA1-ACF8-5CCF2D3B78EB}"/>
              </a:ext>
            </a:extLst>
          </p:cNvPr>
          <p:cNvSpPr>
            <a:spLocks noGrp="1"/>
          </p:cNvSpPr>
          <p:nvPr>
            <p:ph type="chart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75DDE9-7ADC-4F74-95A8-C628BF2BAE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0658E5-FCBA-4D3E-8C7C-CCC5826C1E0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8B17CA-D702-422D-8A4D-AAAB2CFFB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C47D6B-F28E-48EB-88A3-C9B425F83F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247B5232-DF4B-4E80-A5D4-7E481ABFD56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5254843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855F20-7BC4-4506-8851-0CFC26C027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A65CB0-5BB2-4D73-8053-F932A141D717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307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C6443E-CFEF-46C8-8242-971296D7FBF4}"/>
              </a:ext>
            </a:extLst>
          </p:cNvPr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916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E343BA1-C8CF-4B88-8EC0-546C88FF0A36}"/>
              </a:ext>
            </a:extLst>
          </p:cNvPr>
          <p:cNvSpPr>
            <a:spLocks noGrp="1"/>
          </p:cNvSpPr>
          <p:nvPr>
            <p:ph sz="quarter" idx="3"/>
          </p:nvPr>
        </p:nvSpPr>
        <p:spPr>
          <a:xfrm>
            <a:off x="4648200" y="3941763"/>
            <a:ext cx="4038600" cy="218916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EC5C8164-3CA3-42FA-B933-53F851B066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4BC84C0-FA07-4ADB-BBC1-97CA4E2BF7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3BE10C7-08A4-485D-9B0D-B3A1A25C9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fld id="{67F5D4DB-0C9F-47DA-BB9B-AC47AE90C60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916477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2460F-4AB0-A641-8EC8-144B3D3C453E}" type="datetimeFigureOut">
              <a:rPr lang="en-US" smtClean="0"/>
              <a:t>11/13/2021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1F372-060C-9043-B34D-40AFCA91224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2460F-4AB0-A641-8EC8-144B3D3C453E}" type="datetimeFigureOut">
              <a:rPr lang="en-US" smtClean="0"/>
              <a:t>11/13/2021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1F372-060C-9043-B34D-40AFCA91224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2460F-4AB0-A641-8EC8-144B3D3C453E}" type="datetimeFigureOut">
              <a:rPr lang="en-US" smtClean="0"/>
              <a:t>11/13/2021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1F372-060C-9043-B34D-40AFCA91224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2460F-4AB0-A641-8EC8-144B3D3C453E}" type="datetimeFigureOut">
              <a:rPr lang="en-US" smtClean="0"/>
              <a:t>11/13/2021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1F372-060C-9043-B34D-40AFCA91224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2460F-4AB0-A641-8EC8-144B3D3C453E}" type="datetimeFigureOut">
              <a:rPr lang="en-US" smtClean="0"/>
              <a:t>11/13/2021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1F372-060C-9043-B34D-40AFCA91224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2460F-4AB0-A641-8EC8-144B3D3C453E}" type="datetimeFigureOut">
              <a:rPr lang="en-US" smtClean="0"/>
              <a:t>11/13/2021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1F372-060C-9043-B34D-40AFCA91224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2460F-4AB0-A641-8EC8-144B3D3C453E}" type="datetimeFigureOut">
              <a:rPr lang="en-US" smtClean="0"/>
              <a:t>11/13/2021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1F372-060C-9043-B34D-40AFCA91224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2460F-4AB0-A641-8EC8-144B3D3C453E}" type="datetimeFigureOut">
              <a:rPr lang="en-US" smtClean="0"/>
              <a:t>11/13/2021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1F372-060C-9043-B34D-40AFCA91224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A2460F-4AB0-A641-8EC8-144B3D3C453E}" type="datetimeFigureOut">
              <a:rPr lang="en-US" smtClean="0"/>
              <a:t>11/13/2021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71F372-060C-9043-B34D-40AFCA9122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8785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6" r:id="rId12"/>
    <p:sldLayoutId id="2147483677" r:id="rId13"/>
    <p:sldLayoutId id="2147483678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wmf"/><Relationship Id="rId5" Type="http://schemas.openxmlformats.org/officeDocument/2006/relationships/image" Target="../media/image5.wmf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4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9356" y="1416899"/>
            <a:ext cx="7772400" cy="23876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Cloud Computing</a:t>
            </a:r>
          </a:p>
        </p:txBody>
      </p:sp>
    </p:spTree>
    <p:extLst>
      <p:ext uri="{BB962C8B-B14F-4D97-AF65-F5344CB8AC3E}">
        <p14:creationId xmlns:p14="http://schemas.microsoft.com/office/powerpoint/2010/main" val="21400972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/>
          <p:cNvSpPr>
            <a:spLocks noGrp="1" noChangeArrowheads="1"/>
          </p:cNvSpPr>
          <p:nvPr>
            <p:ph type="title"/>
          </p:nvPr>
        </p:nvSpPr>
        <p:spPr>
          <a:xfrm>
            <a:off x="230187" y="242463"/>
            <a:ext cx="8913813" cy="1325563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04064C"/>
                </a:solidFill>
                <a:latin typeface="NimbusSanL-Regu"/>
              </a:rPr>
              <a:t>Make a distinction between four layers</a:t>
            </a:r>
            <a:endParaRPr lang="en-US" altLang="x-none" sz="40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B856B1F-A8A9-4F17-95AD-661F13E496DA}"/>
              </a:ext>
            </a:extLst>
          </p:cNvPr>
          <p:cNvSpPr/>
          <p:nvPr/>
        </p:nvSpPr>
        <p:spPr>
          <a:xfrm>
            <a:off x="230187" y="1806459"/>
            <a:ext cx="8683625" cy="4524315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 eaLnBrk="1" hangingPunct="1"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srgbClr val="FB0000"/>
                </a:solidFill>
                <a:latin typeface="NimbusSanL-Regu"/>
              </a:rPr>
              <a:t>Hardware</a:t>
            </a:r>
            <a:r>
              <a:rPr lang="en-US" sz="2400" dirty="0">
                <a:solidFill>
                  <a:srgbClr val="000000"/>
                </a:solidFill>
                <a:latin typeface="NimbusSanL-Regu"/>
              </a:rPr>
              <a:t>: Processors, routers, power and cooling systems. Customers normally never get to see these.</a:t>
            </a:r>
          </a:p>
          <a:p>
            <a:pPr marL="342900" indent="-342900" eaLnBrk="1" hangingPunct="1">
              <a:buFont typeface="Arial" panose="020B0604020202020204" pitchFamily="34" charset="0"/>
              <a:buChar char="•"/>
              <a:defRPr/>
            </a:pPr>
            <a:endParaRPr lang="en-US" sz="2400" dirty="0">
              <a:solidFill>
                <a:srgbClr val="000000"/>
              </a:solidFill>
              <a:latin typeface="NimbusSanL-Regu"/>
            </a:endParaRPr>
          </a:p>
          <a:p>
            <a:pPr marL="342900" indent="-342900" eaLnBrk="1" hangingPunct="1"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srgbClr val="FB0000"/>
                </a:solidFill>
                <a:latin typeface="NimbusSanL-Regu"/>
              </a:rPr>
              <a:t>Infrastructure</a:t>
            </a:r>
            <a:r>
              <a:rPr lang="en-US" sz="2400" dirty="0">
                <a:solidFill>
                  <a:srgbClr val="000000"/>
                </a:solidFill>
                <a:latin typeface="NimbusSanL-Regu"/>
              </a:rPr>
              <a:t>: Deploys virtualization techniques. Evolves around allocating and managing virtual storage devices and virtual servers.</a:t>
            </a:r>
          </a:p>
          <a:p>
            <a:pPr marL="342900" indent="-342900" eaLnBrk="1" hangingPunct="1">
              <a:buFont typeface="Arial" panose="020B0604020202020204" pitchFamily="34" charset="0"/>
              <a:buChar char="•"/>
              <a:defRPr/>
            </a:pPr>
            <a:endParaRPr lang="en-US" sz="2400" dirty="0">
              <a:solidFill>
                <a:srgbClr val="000000"/>
              </a:solidFill>
              <a:latin typeface="NimbusSanL-Regu"/>
            </a:endParaRPr>
          </a:p>
          <a:p>
            <a:pPr marL="342900" indent="-342900" eaLnBrk="1" hangingPunct="1"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srgbClr val="FB0000"/>
                </a:solidFill>
                <a:latin typeface="NimbusSanL-Regu"/>
              </a:rPr>
              <a:t>Platform</a:t>
            </a:r>
            <a:r>
              <a:rPr lang="en-US" sz="2400" dirty="0">
                <a:solidFill>
                  <a:srgbClr val="000000"/>
                </a:solidFill>
                <a:latin typeface="NimbusSanL-Regu"/>
              </a:rPr>
              <a:t>: Provides higher-level abstractions for storage and such. </a:t>
            </a:r>
          </a:p>
          <a:p>
            <a:pPr marL="342900" indent="-342900" eaLnBrk="1" hangingPunct="1">
              <a:buFont typeface="Arial" panose="020B0604020202020204" pitchFamily="34" charset="0"/>
              <a:buChar char="•"/>
              <a:defRPr/>
            </a:pPr>
            <a:endParaRPr lang="en-US" sz="2400" dirty="0">
              <a:solidFill>
                <a:srgbClr val="000000"/>
              </a:solidFill>
              <a:latin typeface="NimbusSanL-Regu"/>
            </a:endParaRPr>
          </a:p>
          <a:p>
            <a:pPr marL="342900" indent="-342900" eaLnBrk="1" hangingPunct="1"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srgbClr val="FB0000"/>
                </a:solidFill>
                <a:latin typeface="NimbusSanL-Regu"/>
              </a:rPr>
              <a:t>Application</a:t>
            </a:r>
            <a:r>
              <a:rPr lang="en-US" sz="2400" dirty="0">
                <a:solidFill>
                  <a:srgbClr val="000000"/>
                </a:solidFill>
                <a:latin typeface="NimbusSanL-Regu"/>
              </a:rPr>
              <a:t>: Actual applications, such as office suites (text processors, spreadsheet applications, presentation applications). Comparable to the suite of apps shipped with OSes.</a:t>
            </a:r>
            <a:endParaRPr lang="en-US" sz="2400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46413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Benefits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24400"/>
          </a:xfrm>
        </p:spPr>
        <p:txBody>
          <a:bodyPr>
            <a:normAutofit/>
          </a:bodyPr>
          <a:lstStyle/>
          <a:p>
            <a:r>
              <a:rPr lang="en-US" dirty="0"/>
              <a:t>Cost &amp; management</a:t>
            </a:r>
          </a:p>
          <a:p>
            <a:pPr lvl="1"/>
            <a:r>
              <a:rPr lang="en-US" dirty="0"/>
              <a:t>Economies of scale, “out-sourced” resource management</a:t>
            </a:r>
          </a:p>
          <a:p>
            <a:r>
              <a:rPr lang="en-US" dirty="0"/>
              <a:t>Reduced Time to deployment</a:t>
            </a:r>
          </a:p>
          <a:p>
            <a:pPr lvl="1"/>
            <a:r>
              <a:rPr lang="en-US" dirty="0"/>
              <a:t>Ease of assembly, works “out of the box”</a:t>
            </a:r>
          </a:p>
          <a:p>
            <a:r>
              <a:rPr lang="en-US" dirty="0"/>
              <a:t>Scaling</a:t>
            </a:r>
          </a:p>
          <a:p>
            <a:pPr lvl="1"/>
            <a:r>
              <a:rPr lang="en-US" dirty="0"/>
              <a:t>On demand provisioning, co-locate data and compute</a:t>
            </a:r>
          </a:p>
          <a:p>
            <a:r>
              <a:rPr lang="en-US" dirty="0"/>
              <a:t>Reliability</a:t>
            </a:r>
          </a:p>
          <a:p>
            <a:pPr lvl="1"/>
            <a:r>
              <a:rPr lang="en-US" dirty="0"/>
              <a:t>Massive, redundant, shared resources</a:t>
            </a:r>
          </a:p>
          <a:p>
            <a:r>
              <a:rPr lang="en-US" dirty="0"/>
              <a:t>Sustainability</a:t>
            </a:r>
          </a:p>
          <a:p>
            <a:pPr lvl="1"/>
            <a:r>
              <a:rPr lang="en-US" dirty="0"/>
              <a:t>Hardware not owned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15062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Cloud Computing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 resources provided as a service</a:t>
            </a:r>
          </a:p>
          <a:p>
            <a:pPr lvl="1"/>
            <a:r>
              <a:rPr lang="en-US" dirty="0"/>
              <a:t>Compute, storage, databases, queues</a:t>
            </a:r>
          </a:p>
          <a:p>
            <a:r>
              <a:rPr lang="en-US" dirty="0"/>
              <a:t>Clouds leverage economies of scale of commodity hardware</a:t>
            </a:r>
          </a:p>
          <a:p>
            <a:pPr lvl="1"/>
            <a:r>
              <a:rPr lang="en-US" dirty="0"/>
              <a:t>Cheap storage, high bandwidth networks &amp; multicore processors </a:t>
            </a:r>
          </a:p>
          <a:p>
            <a:pPr lvl="1"/>
            <a:r>
              <a:rPr lang="en-US" dirty="0"/>
              <a:t>Geographically distributed data centers</a:t>
            </a:r>
          </a:p>
          <a:p>
            <a:r>
              <a:rPr lang="en-US" dirty="0"/>
              <a:t>Offerings from Microsoft, Amazon, Google, …</a:t>
            </a:r>
          </a:p>
          <a:p>
            <a:pPr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81724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22" name="AutoShape 2"/>
          <p:cNvSpPr>
            <a:spLocks noChangeArrowheads="1"/>
          </p:cNvSpPr>
          <p:nvPr/>
        </p:nvSpPr>
        <p:spPr bwMode="auto">
          <a:xfrm>
            <a:off x="82550" y="1247775"/>
            <a:ext cx="8961438" cy="5341938"/>
          </a:xfrm>
          <a:prstGeom prst="roundRect">
            <a:avLst>
              <a:gd name="adj" fmla="val 6255"/>
            </a:avLst>
          </a:prstGeom>
          <a:solidFill>
            <a:srgbClr val="F0FEE2"/>
          </a:solidFill>
          <a:ln w="25400">
            <a:solidFill>
              <a:schemeClr val="tx1"/>
            </a:solidFill>
            <a:prstDash val="lgDash"/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charset="0"/>
            </a:endParaRPr>
          </a:p>
        </p:txBody>
      </p:sp>
      <p:sp>
        <p:nvSpPr>
          <p:cNvPr id="28674" name="Rectangle 3"/>
          <p:cNvSpPr>
            <a:spLocks noGrp="1"/>
          </p:cNvSpPr>
          <p:nvPr>
            <p:ph type="title"/>
          </p:nvPr>
        </p:nvSpPr>
        <p:spPr>
          <a:xfrm>
            <a:off x="152400" y="38100"/>
            <a:ext cx="8791575" cy="1066800"/>
          </a:xfrm>
        </p:spPr>
        <p:txBody>
          <a:bodyPr/>
          <a:lstStyle/>
          <a:p>
            <a:r>
              <a:rPr lang="en-AU" altLang="en-US" sz="2800">
                <a:ea typeface="ＭＳ Ｐゴシック" charset="-128"/>
              </a:rPr>
              <a:t>How is it different from other paradigms?</a:t>
            </a:r>
            <a:endParaRPr lang="en-US" altLang="ja-JP" sz="2800">
              <a:ea typeface="ＭＳ Ｐゴシック" charset="-128"/>
            </a:endParaRPr>
          </a:p>
        </p:txBody>
      </p:sp>
      <p:sp>
        <p:nvSpPr>
          <p:cNvPr id="1054724" name="Cloud"/>
          <p:cNvSpPr>
            <a:spLocks noChangeAspect="1" noEditPoints="1" noChangeArrowheads="1"/>
          </p:cNvSpPr>
          <p:nvPr/>
        </p:nvSpPr>
        <p:spPr bwMode="auto">
          <a:xfrm>
            <a:off x="1655763" y="1450975"/>
            <a:ext cx="7126287" cy="4143375"/>
          </a:xfrm>
          <a:custGeom>
            <a:avLst/>
            <a:gdLst>
              <a:gd name="T0" fmla="*/ 7292897 w 21600"/>
              <a:gd name="T1" fmla="*/ 397397235 h 21600"/>
              <a:gd name="T2" fmla="*/ 1175554943 w 21600"/>
              <a:gd name="T3" fmla="*/ 793947955 h 21600"/>
              <a:gd name="T4" fmla="*/ 2147483646 w 21600"/>
              <a:gd name="T5" fmla="*/ 397397235 h 21600"/>
              <a:gd name="T6" fmla="*/ 1175554943 w 21600"/>
              <a:gd name="T7" fmla="*/ 45443041 h 21600"/>
              <a:gd name="T8" fmla="*/ 0 60000 65536"/>
              <a:gd name="T9" fmla="*/ 0 60000 65536"/>
              <a:gd name="T10" fmla="*/ 0 60000 65536"/>
              <a:gd name="T11" fmla="*/ 0 60000 65536"/>
              <a:gd name="T12" fmla="*/ 2977 w 21600"/>
              <a:gd name="T13" fmla="*/ 3262 h 21600"/>
              <a:gd name="T14" fmla="*/ 17087 w 21600"/>
              <a:gd name="T15" fmla="*/ 17337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 extrusionOk="0">
                <a:moveTo>
                  <a:pt x="1949" y="7180"/>
                </a:moveTo>
                <a:cubicBezTo>
                  <a:pt x="841" y="7336"/>
                  <a:pt x="-1" y="8613"/>
                  <a:pt x="-1" y="10137"/>
                </a:cubicBezTo>
                <a:cubicBezTo>
                  <a:pt x="-1" y="11192"/>
                  <a:pt x="409" y="12169"/>
                  <a:pt x="1074" y="12702"/>
                </a:cubicBezTo>
                <a:lnTo>
                  <a:pt x="1063" y="12668"/>
                </a:lnTo>
                <a:cubicBezTo>
                  <a:pt x="685" y="13217"/>
                  <a:pt x="474" y="13940"/>
                  <a:pt x="474" y="14690"/>
                </a:cubicBezTo>
                <a:cubicBezTo>
                  <a:pt x="475" y="16325"/>
                  <a:pt x="1451" y="17650"/>
                  <a:pt x="2655" y="17650"/>
                </a:cubicBezTo>
                <a:cubicBezTo>
                  <a:pt x="2739" y="17650"/>
                  <a:pt x="2824" y="17643"/>
                  <a:pt x="2909" y="17629"/>
                </a:cubicBezTo>
                <a:lnTo>
                  <a:pt x="2897" y="17649"/>
                </a:lnTo>
                <a:cubicBezTo>
                  <a:pt x="3585" y="19288"/>
                  <a:pt x="4863" y="20299"/>
                  <a:pt x="6247" y="20299"/>
                </a:cubicBezTo>
                <a:cubicBezTo>
                  <a:pt x="6947" y="20299"/>
                  <a:pt x="7635" y="20039"/>
                  <a:pt x="8235" y="19546"/>
                </a:cubicBezTo>
                <a:lnTo>
                  <a:pt x="8229" y="19550"/>
                </a:lnTo>
                <a:cubicBezTo>
                  <a:pt x="8855" y="20829"/>
                  <a:pt x="9908" y="21596"/>
                  <a:pt x="11036" y="21596"/>
                </a:cubicBezTo>
                <a:cubicBezTo>
                  <a:pt x="12523" y="21596"/>
                  <a:pt x="13836" y="20267"/>
                  <a:pt x="14267" y="18324"/>
                </a:cubicBezTo>
                <a:lnTo>
                  <a:pt x="14270" y="18350"/>
                </a:lnTo>
                <a:cubicBezTo>
                  <a:pt x="14730" y="18740"/>
                  <a:pt x="15260" y="18946"/>
                  <a:pt x="15802" y="18946"/>
                </a:cubicBezTo>
                <a:cubicBezTo>
                  <a:pt x="17390" y="18946"/>
                  <a:pt x="18682" y="17205"/>
                  <a:pt x="18694" y="15045"/>
                </a:cubicBezTo>
                <a:lnTo>
                  <a:pt x="18689" y="15035"/>
                </a:lnTo>
                <a:cubicBezTo>
                  <a:pt x="20357" y="14710"/>
                  <a:pt x="21597" y="12765"/>
                  <a:pt x="21597" y="10472"/>
                </a:cubicBezTo>
                <a:cubicBezTo>
                  <a:pt x="21597" y="9456"/>
                  <a:pt x="21350" y="8469"/>
                  <a:pt x="20896" y="7663"/>
                </a:cubicBezTo>
                <a:lnTo>
                  <a:pt x="20889" y="7661"/>
                </a:lnTo>
                <a:cubicBezTo>
                  <a:pt x="21031" y="7208"/>
                  <a:pt x="21105" y="6721"/>
                  <a:pt x="21105" y="6228"/>
                </a:cubicBezTo>
                <a:cubicBezTo>
                  <a:pt x="21105" y="4588"/>
                  <a:pt x="20299" y="3150"/>
                  <a:pt x="19139" y="2719"/>
                </a:cubicBezTo>
                <a:lnTo>
                  <a:pt x="19148" y="2712"/>
                </a:lnTo>
                <a:cubicBezTo>
                  <a:pt x="18940" y="1142"/>
                  <a:pt x="17933" y="-1"/>
                  <a:pt x="16758" y="-1"/>
                </a:cubicBezTo>
                <a:cubicBezTo>
                  <a:pt x="16044" y="-1"/>
                  <a:pt x="15367" y="426"/>
                  <a:pt x="14905" y="1165"/>
                </a:cubicBezTo>
                <a:lnTo>
                  <a:pt x="14909" y="1170"/>
                </a:lnTo>
                <a:cubicBezTo>
                  <a:pt x="14497" y="432"/>
                  <a:pt x="13855" y="-1"/>
                  <a:pt x="13174" y="-1"/>
                </a:cubicBezTo>
                <a:cubicBezTo>
                  <a:pt x="12347" y="-1"/>
                  <a:pt x="11590" y="637"/>
                  <a:pt x="11221" y="1645"/>
                </a:cubicBezTo>
                <a:lnTo>
                  <a:pt x="11229" y="1694"/>
                </a:lnTo>
                <a:cubicBezTo>
                  <a:pt x="10730" y="1024"/>
                  <a:pt x="10058" y="649"/>
                  <a:pt x="9358" y="649"/>
                </a:cubicBezTo>
                <a:cubicBezTo>
                  <a:pt x="8372" y="649"/>
                  <a:pt x="7466" y="1391"/>
                  <a:pt x="7003" y="2578"/>
                </a:cubicBezTo>
                <a:lnTo>
                  <a:pt x="6995" y="2602"/>
                </a:lnTo>
                <a:cubicBezTo>
                  <a:pt x="6477" y="2189"/>
                  <a:pt x="5888" y="1971"/>
                  <a:pt x="5288" y="1971"/>
                </a:cubicBezTo>
                <a:cubicBezTo>
                  <a:pt x="3423" y="1972"/>
                  <a:pt x="1912" y="4029"/>
                  <a:pt x="1912" y="6567"/>
                </a:cubicBezTo>
                <a:cubicBezTo>
                  <a:pt x="1911" y="6774"/>
                  <a:pt x="1922" y="6981"/>
                  <a:pt x="1942" y="7186"/>
                </a:cubicBezTo>
                <a:lnTo>
                  <a:pt x="1949" y="7180"/>
                </a:lnTo>
                <a:close/>
              </a:path>
              <a:path w="21600" h="21600" fill="none" extrusionOk="0">
                <a:moveTo>
                  <a:pt x="1074" y="12702"/>
                </a:moveTo>
                <a:cubicBezTo>
                  <a:pt x="1407" y="12969"/>
                  <a:pt x="1786" y="13109"/>
                  <a:pt x="2172" y="13109"/>
                </a:cubicBezTo>
                <a:cubicBezTo>
                  <a:pt x="2228" y="13109"/>
                  <a:pt x="2285" y="13107"/>
                  <a:pt x="2341" y="13101"/>
                </a:cubicBezTo>
              </a:path>
              <a:path w="21600" h="21600" fill="none" extrusionOk="0">
                <a:moveTo>
                  <a:pt x="2909" y="17629"/>
                </a:moveTo>
                <a:cubicBezTo>
                  <a:pt x="3099" y="17599"/>
                  <a:pt x="3285" y="17535"/>
                  <a:pt x="3463" y="17439"/>
                </a:cubicBezTo>
              </a:path>
              <a:path w="21600" h="21600" fill="none" extrusionOk="0">
                <a:moveTo>
                  <a:pt x="7895" y="18680"/>
                </a:moveTo>
                <a:cubicBezTo>
                  <a:pt x="7983" y="18985"/>
                  <a:pt x="8095" y="19277"/>
                  <a:pt x="8229" y="19550"/>
                </a:cubicBezTo>
              </a:path>
              <a:path w="21600" h="21600" fill="none" extrusionOk="0">
                <a:moveTo>
                  <a:pt x="14267" y="18324"/>
                </a:moveTo>
                <a:cubicBezTo>
                  <a:pt x="14336" y="18013"/>
                  <a:pt x="14380" y="17693"/>
                  <a:pt x="14400" y="17370"/>
                </a:cubicBezTo>
              </a:path>
              <a:path w="21600" h="21600" fill="none" extrusionOk="0">
                <a:moveTo>
                  <a:pt x="18694" y="15045"/>
                </a:moveTo>
                <a:cubicBezTo>
                  <a:pt x="18694" y="15034"/>
                  <a:pt x="18695" y="15024"/>
                  <a:pt x="18695" y="15013"/>
                </a:cubicBezTo>
                <a:cubicBezTo>
                  <a:pt x="18695" y="13508"/>
                  <a:pt x="18063" y="12136"/>
                  <a:pt x="17069" y="11477"/>
                </a:cubicBezTo>
              </a:path>
              <a:path w="21600" h="21600" fill="none" extrusionOk="0">
                <a:moveTo>
                  <a:pt x="20165" y="8999"/>
                </a:moveTo>
                <a:cubicBezTo>
                  <a:pt x="20479" y="8635"/>
                  <a:pt x="20726" y="8177"/>
                  <a:pt x="20889" y="7661"/>
                </a:cubicBezTo>
              </a:path>
              <a:path w="21600" h="21600" fill="none" extrusionOk="0">
                <a:moveTo>
                  <a:pt x="19186" y="3344"/>
                </a:moveTo>
                <a:cubicBezTo>
                  <a:pt x="19186" y="3328"/>
                  <a:pt x="19187" y="3313"/>
                  <a:pt x="19187" y="3297"/>
                </a:cubicBezTo>
                <a:cubicBezTo>
                  <a:pt x="19187" y="3101"/>
                  <a:pt x="19174" y="2905"/>
                  <a:pt x="19148" y="2712"/>
                </a:cubicBezTo>
              </a:path>
              <a:path w="21600" h="21600" fill="none" extrusionOk="0">
                <a:moveTo>
                  <a:pt x="14905" y="1165"/>
                </a:moveTo>
                <a:cubicBezTo>
                  <a:pt x="14754" y="1408"/>
                  <a:pt x="14629" y="1679"/>
                  <a:pt x="14535" y="1971"/>
                </a:cubicBezTo>
              </a:path>
              <a:path w="21600" h="21600" fill="none" extrusionOk="0">
                <a:moveTo>
                  <a:pt x="11221" y="1645"/>
                </a:moveTo>
                <a:cubicBezTo>
                  <a:pt x="11140" y="1866"/>
                  <a:pt x="11080" y="2099"/>
                  <a:pt x="11041" y="2340"/>
                </a:cubicBezTo>
              </a:path>
              <a:path w="21600" h="21600" fill="none" extrusionOk="0">
                <a:moveTo>
                  <a:pt x="7645" y="3276"/>
                </a:moveTo>
                <a:cubicBezTo>
                  <a:pt x="7449" y="3016"/>
                  <a:pt x="7231" y="2790"/>
                  <a:pt x="6995" y="2602"/>
                </a:cubicBezTo>
              </a:path>
              <a:path w="21600" h="21600" fill="none" extrusionOk="0">
                <a:moveTo>
                  <a:pt x="1942" y="7186"/>
                </a:moveTo>
                <a:cubicBezTo>
                  <a:pt x="1966" y="7426"/>
                  <a:pt x="2004" y="7663"/>
                  <a:pt x="2056" y="7895"/>
                </a:cubicBezTo>
              </a:path>
            </a:pathLst>
          </a:custGeom>
          <a:solidFill>
            <a:srgbClr val="FEECE8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63500" dist="107763" dir="2700000" algn="ctr" rotWithShape="0">
              <a:srgbClr val="000000">
                <a:alpha val="74997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1225550" y="1155700"/>
            <a:ext cx="3454400" cy="3101975"/>
            <a:chOff x="812" y="859"/>
            <a:chExt cx="2299" cy="2103"/>
          </a:xfrm>
        </p:grpSpPr>
        <p:sp>
          <p:nvSpPr>
            <p:cNvPr id="1054726" name="Cloud"/>
            <p:cNvSpPr>
              <a:spLocks noChangeAspect="1" noEditPoints="1" noChangeArrowheads="1"/>
            </p:cNvSpPr>
            <p:nvPr/>
          </p:nvSpPr>
          <p:spPr bwMode="auto">
            <a:xfrm>
              <a:off x="812" y="1131"/>
              <a:ext cx="2299" cy="1738"/>
            </a:xfrm>
            <a:custGeom>
              <a:avLst/>
              <a:gdLst>
                <a:gd name="T0" fmla="*/ 1 w 21600"/>
                <a:gd name="T1" fmla="*/ 70 h 21600"/>
                <a:gd name="T2" fmla="*/ 122 w 21600"/>
                <a:gd name="T3" fmla="*/ 140 h 21600"/>
                <a:gd name="T4" fmla="*/ 244 w 21600"/>
                <a:gd name="T5" fmla="*/ 70 h 21600"/>
                <a:gd name="T6" fmla="*/ 122 w 21600"/>
                <a:gd name="T7" fmla="*/ 8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2978 w 21600"/>
                <a:gd name="T13" fmla="*/ 3256 h 21600"/>
                <a:gd name="T14" fmla="*/ 17090 w 21600"/>
                <a:gd name="T15" fmla="*/ 17337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-1" y="8613"/>
                    <a:pt x="-1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4" y="13940"/>
                    <a:pt x="474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299"/>
                    <a:pt x="6247" y="20299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6"/>
                    <a:pt x="11036" y="21596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6"/>
                    <a:pt x="15802" y="18946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-1"/>
                    <a:pt x="16758" y="-1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-1"/>
                    <a:pt x="13174" y="-1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49"/>
                    <a:pt x="9358" y="649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1"/>
                    <a:pt x="5288" y="1971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lnTo>
                    <a:pt x="1949" y="7180"/>
                  </a:ln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09"/>
                    <a:pt x="2172" y="13109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solidFill>
              <a:srgbClr val="CC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blurRad="63500" dist="107763" dir="2700000" algn="ctr" rotWithShape="0">
                <a:srgbClr val="000000">
                  <a:alpha val="74997"/>
                </a:srgbClr>
              </a:outerShdw>
            </a:effectLst>
          </p:spPr>
          <p:txBody>
            <a:bodyPr/>
            <a:lstStyle/>
            <a:p>
              <a:endParaRPr lang="en-US"/>
            </a:p>
          </p:txBody>
        </p:sp>
        <p:sp>
          <p:nvSpPr>
            <p:cNvPr id="28735" name="tower"/>
            <p:cNvSpPr>
              <a:spLocks noEditPoints="1" noChangeArrowheads="1"/>
            </p:cNvSpPr>
            <p:nvPr/>
          </p:nvSpPr>
          <p:spPr bwMode="auto">
            <a:xfrm>
              <a:off x="1570" y="1763"/>
              <a:ext cx="315" cy="383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480 w 21600"/>
                <a:gd name="T31" fmla="*/ 22559 h 21600"/>
                <a:gd name="T32" fmla="*/ 21463 w 21600"/>
                <a:gd name="T33" fmla="*/ 27014 h 2160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1600" h="21600" extrusionOk="0">
                  <a:moveTo>
                    <a:pt x="0" y="2184"/>
                  </a:moveTo>
                  <a:lnTo>
                    <a:pt x="6664" y="0"/>
                  </a:lnTo>
                  <a:lnTo>
                    <a:pt x="10800" y="0"/>
                  </a:lnTo>
                  <a:lnTo>
                    <a:pt x="21600" y="0"/>
                  </a:lnTo>
                  <a:lnTo>
                    <a:pt x="21600" y="11649"/>
                  </a:lnTo>
                  <a:lnTo>
                    <a:pt x="21600" y="19416"/>
                  </a:lnTo>
                  <a:lnTo>
                    <a:pt x="15166" y="21600"/>
                  </a:lnTo>
                  <a:lnTo>
                    <a:pt x="10570" y="21600"/>
                  </a:lnTo>
                  <a:lnTo>
                    <a:pt x="0" y="21600"/>
                  </a:lnTo>
                  <a:lnTo>
                    <a:pt x="0" y="11528"/>
                  </a:lnTo>
                  <a:lnTo>
                    <a:pt x="0" y="2184"/>
                  </a:lnTo>
                  <a:close/>
                </a:path>
                <a:path w="21600" h="21600" extrusionOk="0">
                  <a:moveTo>
                    <a:pt x="0" y="2184"/>
                  </a:moveTo>
                  <a:lnTo>
                    <a:pt x="0" y="2184"/>
                  </a:lnTo>
                  <a:lnTo>
                    <a:pt x="14706" y="2184"/>
                  </a:lnTo>
                  <a:lnTo>
                    <a:pt x="21600" y="0"/>
                  </a:lnTo>
                  <a:moveTo>
                    <a:pt x="0" y="2184"/>
                  </a:moveTo>
                  <a:lnTo>
                    <a:pt x="14706" y="2184"/>
                  </a:lnTo>
                  <a:lnTo>
                    <a:pt x="14706" y="5339"/>
                  </a:lnTo>
                  <a:lnTo>
                    <a:pt x="14706" y="17474"/>
                  </a:lnTo>
                  <a:lnTo>
                    <a:pt x="14706" y="21600"/>
                  </a:lnTo>
                  <a:moveTo>
                    <a:pt x="1149" y="3034"/>
                  </a:moveTo>
                  <a:lnTo>
                    <a:pt x="13328" y="3034"/>
                  </a:lnTo>
                  <a:lnTo>
                    <a:pt x="13328" y="3519"/>
                  </a:lnTo>
                  <a:lnTo>
                    <a:pt x="1149" y="3519"/>
                  </a:lnTo>
                  <a:lnTo>
                    <a:pt x="1149" y="3034"/>
                  </a:lnTo>
                  <a:moveTo>
                    <a:pt x="1149" y="4490"/>
                  </a:moveTo>
                  <a:lnTo>
                    <a:pt x="13328" y="4490"/>
                  </a:lnTo>
                  <a:lnTo>
                    <a:pt x="13328" y="4854"/>
                  </a:lnTo>
                  <a:lnTo>
                    <a:pt x="1149" y="4854"/>
                  </a:lnTo>
                  <a:lnTo>
                    <a:pt x="1149" y="4490"/>
                  </a:lnTo>
                  <a:moveTo>
                    <a:pt x="1149" y="5946"/>
                  </a:moveTo>
                  <a:lnTo>
                    <a:pt x="13328" y="5946"/>
                  </a:lnTo>
                  <a:lnTo>
                    <a:pt x="13328" y="6310"/>
                  </a:lnTo>
                  <a:lnTo>
                    <a:pt x="1149" y="6310"/>
                  </a:lnTo>
                  <a:lnTo>
                    <a:pt x="1149" y="5946"/>
                  </a:lnTo>
                </a:path>
              </a:pathLst>
            </a:custGeom>
            <a:gradFill rotWithShape="0">
              <a:gsLst>
                <a:gs pos="0">
                  <a:srgbClr val="FFFFCC"/>
                </a:gs>
                <a:gs pos="100000">
                  <a:srgbClr val="76765E"/>
                </a:gs>
              </a:gsLst>
              <a:lin ang="27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28736" name="Group 8"/>
            <p:cNvGrpSpPr>
              <a:grpSpLocks/>
            </p:cNvGrpSpPr>
            <p:nvPr/>
          </p:nvGrpSpPr>
          <p:grpSpPr bwMode="auto">
            <a:xfrm>
              <a:off x="2380" y="2220"/>
              <a:ext cx="450" cy="537"/>
              <a:chOff x="1775" y="824"/>
              <a:chExt cx="378" cy="575"/>
            </a:xfrm>
          </p:grpSpPr>
          <p:sp>
            <p:nvSpPr>
              <p:cNvPr id="28748" name="tower"/>
              <p:cNvSpPr>
                <a:spLocks noEditPoints="1" noChangeArrowheads="1"/>
              </p:cNvSpPr>
              <p:nvPr/>
            </p:nvSpPr>
            <p:spPr bwMode="auto">
              <a:xfrm>
                <a:off x="1775" y="824"/>
                <a:ext cx="298" cy="415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435 w 21600"/>
                  <a:gd name="T31" fmla="*/ 22537 h 21600"/>
                  <a:gd name="T32" fmla="*/ 21455 w 21600"/>
                  <a:gd name="T33" fmla="*/ 27013 h 21600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21600" h="21600" extrusionOk="0">
                    <a:moveTo>
                      <a:pt x="0" y="2184"/>
                    </a:moveTo>
                    <a:lnTo>
                      <a:pt x="6664" y="0"/>
                    </a:lnTo>
                    <a:lnTo>
                      <a:pt x="10800" y="0"/>
                    </a:lnTo>
                    <a:lnTo>
                      <a:pt x="21600" y="0"/>
                    </a:lnTo>
                    <a:lnTo>
                      <a:pt x="21600" y="11649"/>
                    </a:lnTo>
                    <a:lnTo>
                      <a:pt x="21600" y="19416"/>
                    </a:lnTo>
                    <a:lnTo>
                      <a:pt x="15166" y="21600"/>
                    </a:lnTo>
                    <a:lnTo>
                      <a:pt x="10570" y="21600"/>
                    </a:lnTo>
                    <a:lnTo>
                      <a:pt x="0" y="21600"/>
                    </a:lnTo>
                    <a:lnTo>
                      <a:pt x="0" y="11528"/>
                    </a:lnTo>
                    <a:lnTo>
                      <a:pt x="0" y="2184"/>
                    </a:lnTo>
                    <a:close/>
                  </a:path>
                  <a:path w="21600" h="21600" extrusionOk="0">
                    <a:moveTo>
                      <a:pt x="0" y="2184"/>
                    </a:moveTo>
                    <a:lnTo>
                      <a:pt x="0" y="2184"/>
                    </a:lnTo>
                    <a:lnTo>
                      <a:pt x="14706" y="2184"/>
                    </a:lnTo>
                    <a:lnTo>
                      <a:pt x="21600" y="0"/>
                    </a:lnTo>
                    <a:moveTo>
                      <a:pt x="0" y="2184"/>
                    </a:moveTo>
                    <a:lnTo>
                      <a:pt x="14706" y="2184"/>
                    </a:lnTo>
                    <a:lnTo>
                      <a:pt x="14706" y="5339"/>
                    </a:lnTo>
                    <a:lnTo>
                      <a:pt x="14706" y="17474"/>
                    </a:lnTo>
                    <a:lnTo>
                      <a:pt x="14706" y="21600"/>
                    </a:lnTo>
                    <a:moveTo>
                      <a:pt x="1149" y="3034"/>
                    </a:moveTo>
                    <a:lnTo>
                      <a:pt x="13328" y="3034"/>
                    </a:lnTo>
                    <a:lnTo>
                      <a:pt x="13328" y="3519"/>
                    </a:lnTo>
                    <a:lnTo>
                      <a:pt x="1149" y="3519"/>
                    </a:lnTo>
                    <a:lnTo>
                      <a:pt x="1149" y="3034"/>
                    </a:lnTo>
                    <a:moveTo>
                      <a:pt x="1149" y="4490"/>
                    </a:moveTo>
                    <a:lnTo>
                      <a:pt x="13328" y="4490"/>
                    </a:lnTo>
                    <a:lnTo>
                      <a:pt x="13328" y="4854"/>
                    </a:lnTo>
                    <a:lnTo>
                      <a:pt x="1149" y="4854"/>
                    </a:lnTo>
                    <a:lnTo>
                      <a:pt x="1149" y="4490"/>
                    </a:lnTo>
                    <a:moveTo>
                      <a:pt x="1149" y="5946"/>
                    </a:moveTo>
                    <a:lnTo>
                      <a:pt x="13328" y="5946"/>
                    </a:lnTo>
                    <a:lnTo>
                      <a:pt x="13328" y="6310"/>
                    </a:lnTo>
                    <a:lnTo>
                      <a:pt x="1149" y="6310"/>
                    </a:lnTo>
                    <a:lnTo>
                      <a:pt x="1149" y="5946"/>
                    </a:lnTo>
                  </a:path>
                </a:pathLst>
              </a:custGeom>
              <a:gradFill rotWithShape="0">
                <a:gsLst>
                  <a:gs pos="0">
                    <a:srgbClr val="FFFFCC"/>
                  </a:gs>
                  <a:gs pos="100000">
                    <a:srgbClr val="76765E"/>
                  </a:gs>
                </a:gsLst>
                <a:lin ang="270000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749" name="AutoShape 10"/>
              <p:cNvSpPr>
                <a:spLocks noChangeArrowheads="1"/>
              </p:cNvSpPr>
              <p:nvPr/>
            </p:nvSpPr>
            <p:spPr bwMode="auto">
              <a:xfrm>
                <a:off x="1927" y="1089"/>
                <a:ext cx="226" cy="310"/>
              </a:xfrm>
              <a:prstGeom prst="can">
                <a:avLst>
                  <a:gd name="adj" fmla="val 34292"/>
                </a:avLst>
              </a:prstGeom>
              <a:gradFill rotWithShape="1">
                <a:gsLst>
                  <a:gs pos="0">
                    <a:srgbClr val="FFCC99"/>
                  </a:gs>
                  <a:gs pos="100000">
                    <a:srgbClr val="765E47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/>
              <a:lstStyle>
                <a:lvl1pPr>
                  <a:spcBef>
                    <a:spcPct val="20000"/>
                  </a:spcBef>
                  <a:buFont typeface="Arial" charset="0"/>
                  <a:buChar char="•"/>
                  <a:defRPr sz="3200">
                    <a:solidFill>
                      <a:schemeClr val="tx1"/>
                    </a:solidFill>
                    <a:latin typeface="Calibri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Font typeface="Arial" charset="0"/>
                  <a:buChar char="–"/>
                  <a:defRPr sz="2800">
                    <a:solidFill>
                      <a:schemeClr val="tx1"/>
                    </a:solidFill>
                    <a:latin typeface="Calibri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Font typeface="Arial" charset="0"/>
                  <a:buChar char="•"/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Font typeface="Arial" charset="0"/>
                  <a:buChar char="–"/>
                  <a:defRPr sz="2000">
                    <a:solidFill>
                      <a:schemeClr val="tx1"/>
                    </a:solidFill>
                    <a:latin typeface="Calibri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charset="0"/>
                    <a:ea typeface="ＭＳ Ｐゴシック" charset="-128"/>
                  </a:defRPr>
                </a:lvl5pPr>
                <a:lvl6pPr marL="25146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charset="0"/>
                    <a:ea typeface="ＭＳ Ｐゴシック" charset="-128"/>
                  </a:defRPr>
                </a:lvl6pPr>
                <a:lvl7pPr marL="29718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charset="0"/>
                    <a:ea typeface="ＭＳ Ｐゴシック" charset="-128"/>
                  </a:defRPr>
                </a:lvl7pPr>
                <a:lvl8pPr marL="34290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charset="0"/>
                    <a:ea typeface="ＭＳ Ｐゴシック" charset="-128"/>
                  </a:defRPr>
                </a:lvl8pPr>
                <a:lvl9pPr marL="38862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charset="0"/>
                    <a:ea typeface="ＭＳ Ｐゴシック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>
                  <a:latin typeface="Arial" charset="0"/>
                </a:endParaRPr>
              </a:p>
            </p:txBody>
          </p:sp>
        </p:grpSp>
        <p:grpSp>
          <p:nvGrpSpPr>
            <p:cNvPr id="28737" name="Group 11"/>
            <p:cNvGrpSpPr>
              <a:grpSpLocks/>
            </p:cNvGrpSpPr>
            <p:nvPr/>
          </p:nvGrpSpPr>
          <p:grpSpPr bwMode="auto">
            <a:xfrm>
              <a:off x="951" y="2181"/>
              <a:ext cx="411" cy="566"/>
              <a:chOff x="1082" y="3345"/>
              <a:chExt cx="340" cy="573"/>
            </a:xfrm>
          </p:grpSpPr>
          <p:sp>
            <p:nvSpPr>
              <p:cNvPr id="28746" name="tower"/>
              <p:cNvSpPr>
                <a:spLocks noEditPoints="1" noChangeArrowheads="1"/>
              </p:cNvSpPr>
              <p:nvPr/>
            </p:nvSpPr>
            <p:spPr bwMode="auto">
              <a:xfrm>
                <a:off x="1082" y="3345"/>
                <a:ext cx="299" cy="415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433 w 21600"/>
                  <a:gd name="T31" fmla="*/ 22537 h 21600"/>
                  <a:gd name="T32" fmla="*/ 21456 w 21600"/>
                  <a:gd name="T33" fmla="*/ 27013 h 21600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21600" h="21600" extrusionOk="0">
                    <a:moveTo>
                      <a:pt x="0" y="2184"/>
                    </a:moveTo>
                    <a:lnTo>
                      <a:pt x="6664" y="0"/>
                    </a:lnTo>
                    <a:lnTo>
                      <a:pt x="10800" y="0"/>
                    </a:lnTo>
                    <a:lnTo>
                      <a:pt x="21600" y="0"/>
                    </a:lnTo>
                    <a:lnTo>
                      <a:pt x="21600" y="11649"/>
                    </a:lnTo>
                    <a:lnTo>
                      <a:pt x="21600" y="19416"/>
                    </a:lnTo>
                    <a:lnTo>
                      <a:pt x="15166" y="21600"/>
                    </a:lnTo>
                    <a:lnTo>
                      <a:pt x="10570" y="21600"/>
                    </a:lnTo>
                    <a:lnTo>
                      <a:pt x="0" y="21600"/>
                    </a:lnTo>
                    <a:lnTo>
                      <a:pt x="0" y="11528"/>
                    </a:lnTo>
                    <a:lnTo>
                      <a:pt x="0" y="2184"/>
                    </a:lnTo>
                    <a:close/>
                  </a:path>
                  <a:path w="21600" h="21600" extrusionOk="0">
                    <a:moveTo>
                      <a:pt x="0" y="2184"/>
                    </a:moveTo>
                    <a:lnTo>
                      <a:pt x="0" y="2184"/>
                    </a:lnTo>
                    <a:lnTo>
                      <a:pt x="14706" y="2184"/>
                    </a:lnTo>
                    <a:lnTo>
                      <a:pt x="21600" y="0"/>
                    </a:lnTo>
                    <a:moveTo>
                      <a:pt x="0" y="2184"/>
                    </a:moveTo>
                    <a:lnTo>
                      <a:pt x="14706" y="2184"/>
                    </a:lnTo>
                    <a:lnTo>
                      <a:pt x="14706" y="5339"/>
                    </a:lnTo>
                    <a:lnTo>
                      <a:pt x="14706" y="17474"/>
                    </a:lnTo>
                    <a:lnTo>
                      <a:pt x="14706" y="21600"/>
                    </a:lnTo>
                    <a:moveTo>
                      <a:pt x="1149" y="3034"/>
                    </a:moveTo>
                    <a:lnTo>
                      <a:pt x="13328" y="3034"/>
                    </a:lnTo>
                    <a:lnTo>
                      <a:pt x="13328" y="3519"/>
                    </a:lnTo>
                    <a:lnTo>
                      <a:pt x="1149" y="3519"/>
                    </a:lnTo>
                    <a:lnTo>
                      <a:pt x="1149" y="3034"/>
                    </a:lnTo>
                    <a:moveTo>
                      <a:pt x="1149" y="4490"/>
                    </a:moveTo>
                    <a:lnTo>
                      <a:pt x="13328" y="4490"/>
                    </a:lnTo>
                    <a:lnTo>
                      <a:pt x="13328" y="4854"/>
                    </a:lnTo>
                    <a:lnTo>
                      <a:pt x="1149" y="4854"/>
                    </a:lnTo>
                    <a:lnTo>
                      <a:pt x="1149" y="4490"/>
                    </a:lnTo>
                    <a:moveTo>
                      <a:pt x="1149" y="5946"/>
                    </a:moveTo>
                    <a:lnTo>
                      <a:pt x="13328" y="5946"/>
                    </a:lnTo>
                    <a:lnTo>
                      <a:pt x="13328" y="6310"/>
                    </a:lnTo>
                    <a:lnTo>
                      <a:pt x="1149" y="6310"/>
                    </a:lnTo>
                    <a:lnTo>
                      <a:pt x="1149" y="5946"/>
                    </a:lnTo>
                  </a:path>
                </a:pathLst>
              </a:custGeom>
              <a:gradFill rotWithShape="0">
                <a:gsLst>
                  <a:gs pos="0">
                    <a:srgbClr val="FFFFCC"/>
                  </a:gs>
                  <a:gs pos="100000">
                    <a:srgbClr val="76765E"/>
                  </a:gs>
                </a:gsLst>
                <a:lin ang="270000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747" name="AutoShape 13"/>
              <p:cNvSpPr>
                <a:spLocks noChangeArrowheads="1"/>
              </p:cNvSpPr>
              <p:nvPr/>
            </p:nvSpPr>
            <p:spPr bwMode="auto">
              <a:xfrm>
                <a:off x="1196" y="3609"/>
                <a:ext cx="226" cy="309"/>
              </a:xfrm>
              <a:prstGeom prst="can">
                <a:avLst>
                  <a:gd name="adj" fmla="val 34181"/>
                </a:avLst>
              </a:prstGeom>
              <a:gradFill rotWithShape="1">
                <a:gsLst>
                  <a:gs pos="0">
                    <a:srgbClr val="FFCC99"/>
                  </a:gs>
                  <a:gs pos="100000">
                    <a:srgbClr val="765E47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/>
              <a:lstStyle>
                <a:lvl1pPr>
                  <a:spcBef>
                    <a:spcPct val="20000"/>
                  </a:spcBef>
                  <a:buFont typeface="Arial" charset="0"/>
                  <a:buChar char="•"/>
                  <a:defRPr sz="3200">
                    <a:solidFill>
                      <a:schemeClr val="tx1"/>
                    </a:solidFill>
                    <a:latin typeface="Calibri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Font typeface="Arial" charset="0"/>
                  <a:buChar char="–"/>
                  <a:defRPr sz="2800">
                    <a:solidFill>
                      <a:schemeClr val="tx1"/>
                    </a:solidFill>
                    <a:latin typeface="Calibri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Font typeface="Arial" charset="0"/>
                  <a:buChar char="•"/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Font typeface="Arial" charset="0"/>
                  <a:buChar char="–"/>
                  <a:defRPr sz="2000">
                    <a:solidFill>
                      <a:schemeClr val="tx1"/>
                    </a:solidFill>
                    <a:latin typeface="Calibri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charset="0"/>
                    <a:ea typeface="ＭＳ Ｐゴシック" charset="-128"/>
                  </a:defRPr>
                </a:lvl5pPr>
                <a:lvl6pPr marL="25146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charset="0"/>
                    <a:ea typeface="ＭＳ Ｐゴシック" charset="-128"/>
                  </a:defRPr>
                </a:lvl6pPr>
                <a:lvl7pPr marL="29718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charset="0"/>
                    <a:ea typeface="ＭＳ Ｐゴシック" charset="-128"/>
                  </a:defRPr>
                </a:lvl7pPr>
                <a:lvl8pPr marL="34290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charset="0"/>
                    <a:ea typeface="ＭＳ Ｐゴシック" charset="-128"/>
                  </a:defRPr>
                </a:lvl8pPr>
                <a:lvl9pPr marL="38862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charset="0"/>
                    <a:ea typeface="ＭＳ Ｐゴシック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>
                  <a:latin typeface="Arial" charset="0"/>
                </a:endParaRPr>
              </a:p>
            </p:txBody>
          </p:sp>
        </p:grpSp>
        <p:grpSp>
          <p:nvGrpSpPr>
            <p:cNvPr id="28738" name="Group 14"/>
            <p:cNvGrpSpPr>
              <a:grpSpLocks/>
            </p:cNvGrpSpPr>
            <p:nvPr/>
          </p:nvGrpSpPr>
          <p:grpSpPr bwMode="auto">
            <a:xfrm>
              <a:off x="2016" y="859"/>
              <a:ext cx="615" cy="574"/>
              <a:chOff x="4660" y="2785"/>
              <a:chExt cx="606" cy="613"/>
            </a:xfrm>
          </p:grpSpPr>
          <p:sp>
            <p:nvSpPr>
              <p:cNvPr id="28742" name="tower"/>
              <p:cNvSpPr>
                <a:spLocks noEditPoints="1" noChangeArrowheads="1"/>
              </p:cNvSpPr>
              <p:nvPr/>
            </p:nvSpPr>
            <p:spPr bwMode="auto">
              <a:xfrm>
                <a:off x="4660" y="2899"/>
                <a:ext cx="298" cy="415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435 w 21600"/>
                  <a:gd name="T31" fmla="*/ 22537 h 21600"/>
                  <a:gd name="T32" fmla="*/ 21455 w 21600"/>
                  <a:gd name="T33" fmla="*/ 27013 h 21600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21600" h="21600" extrusionOk="0">
                    <a:moveTo>
                      <a:pt x="0" y="2184"/>
                    </a:moveTo>
                    <a:lnTo>
                      <a:pt x="6664" y="0"/>
                    </a:lnTo>
                    <a:lnTo>
                      <a:pt x="10800" y="0"/>
                    </a:lnTo>
                    <a:lnTo>
                      <a:pt x="21600" y="0"/>
                    </a:lnTo>
                    <a:lnTo>
                      <a:pt x="21600" y="11649"/>
                    </a:lnTo>
                    <a:lnTo>
                      <a:pt x="21600" y="19416"/>
                    </a:lnTo>
                    <a:lnTo>
                      <a:pt x="15166" y="21600"/>
                    </a:lnTo>
                    <a:lnTo>
                      <a:pt x="10570" y="21600"/>
                    </a:lnTo>
                    <a:lnTo>
                      <a:pt x="0" y="21600"/>
                    </a:lnTo>
                    <a:lnTo>
                      <a:pt x="0" y="11528"/>
                    </a:lnTo>
                    <a:lnTo>
                      <a:pt x="0" y="2184"/>
                    </a:lnTo>
                    <a:close/>
                  </a:path>
                  <a:path w="21600" h="21600" extrusionOk="0">
                    <a:moveTo>
                      <a:pt x="0" y="2184"/>
                    </a:moveTo>
                    <a:lnTo>
                      <a:pt x="0" y="2184"/>
                    </a:lnTo>
                    <a:lnTo>
                      <a:pt x="14706" y="2184"/>
                    </a:lnTo>
                    <a:lnTo>
                      <a:pt x="21600" y="0"/>
                    </a:lnTo>
                    <a:moveTo>
                      <a:pt x="0" y="2184"/>
                    </a:moveTo>
                    <a:lnTo>
                      <a:pt x="14706" y="2184"/>
                    </a:lnTo>
                    <a:lnTo>
                      <a:pt x="14706" y="5339"/>
                    </a:lnTo>
                    <a:lnTo>
                      <a:pt x="14706" y="17474"/>
                    </a:lnTo>
                    <a:lnTo>
                      <a:pt x="14706" y="21600"/>
                    </a:lnTo>
                    <a:moveTo>
                      <a:pt x="1149" y="3034"/>
                    </a:moveTo>
                    <a:lnTo>
                      <a:pt x="13328" y="3034"/>
                    </a:lnTo>
                    <a:lnTo>
                      <a:pt x="13328" y="3519"/>
                    </a:lnTo>
                    <a:lnTo>
                      <a:pt x="1149" y="3519"/>
                    </a:lnTo>
                    <a:lnTo>
                      <a:pt x="1149" y="3034"/>
                    </a:lnTo>
                    <a:moveTo>
                      <a:pt x="1149" y="4490"/>
                    </a:moveTo>
                    <a:lnTo>
                      <a:pt x="13328" y="4490"/>
                    </a:lnTo>
                    <a:lnTo>
                      <a:pt x="13328" y="4854"/>
                    </a:lnTo>
                    <a:lnTo>
                      <a:pt x="1149" y="4854"/>
                    </a:lnTo>
                    <a:lnTo>
                      <a:pt x="1149" y="4490"/>
                    </a:lnTo>
                    <a:moveTo>
                      <a:pt x="1149" y="5946"/>
                    </a:moveTo>
                    <a:lnTo>
                      <a:pt x="13328" y="5946"/>
                    </a:lnTo>
                    <a:lnTo>
                      <a:pt x="13328" y="6310"/>
                    </a:lnTo>
                    <a:lnTo>
                      <a:pt x="1149" y="6310"/>
                    </a:lnTo>
                    <a:lnTo>
                      <a:pt x="1149" y="5946"/>
                    </a:lnTo>
                  </a:path>
                </a:pathLst>
              </a:custGeom>
              <a:gradFill rotWithShape="0">
                <a:gsLst>
                  <a:gs pos="0">
                    <a:srgbClr val="FFFFCC"/>
                  </a:gs>
                  <a:gs pos="100000">
                    <a:srgbClr val="76765E"/>
                  </a:gs>
                </a:gsLst>
                <a:lin ang="270000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743" name="tower"/>
              <p:cNvSpPr>
                <a:spLocks noEditPoints="1" noChangeArrowheads="1"/>
              </p:cNvSpPr>
              <p:nvPr/>
            </p:nvSpPr>
            <p:spPr bwMode="auto">
              <a:xfrm>
                <a:off x="4887" y="2785"/>
                <a:ext cx="298" cy="414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435 w 21600"/>
                  <a:gd name="T31" fmla="*/ 22539 h 21600"/>
                  <a:gd name="T32" fmla="*/ 21455 w 21600"/>
                  <a:gd name="T33" fmla="*/ 27026 h 21600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21600" h="21600" extrusionOk="0">
                    <a:moveTo>
                      <a:pt x="0" y="2184"/>
                    </a:moveTo>
                    <a:lnTo>
                      <a:pt x="6664" y="0"/>
                    </a:lnTo>
                    <a:lnTo>
                      <a:pt x="10800" y="0"/>
                    </a:lnTo>
                    <a:lnTo>
                      <a:pt x="21600" y="0"/>
                    </a:lnTo>
                    <a:lnTo>
                      <a:pt x="21600" y="11649"/>
                    </a:lnTo>
                    <a:lnTo>
                      <a:pt x="21600" y="19416"/>
                    </a:lnTo>
                    <a:lnTo>
                      <a:pt x="15166" y="21600"/>
                    </a:lnTo>
                    <a:lnTo>
                      <a:pt x="10570" y="21600"/>
                    </a:lnTo>
                    <a:lnTo>
                      <a:pt x="0" y="21600"/>
                    </a:lnTo>
                    <a:lnTo>
                      <a:pt x="0" y="11528"/>
                    </a:lnTo>
                    <a:lnTo>
                      <a:pt x="0" y="2184"/>
                    </a:lnTo>
                    <a:close/>
                  </a:path>
                  <a:path w="21600" h="21600" extrusionOk="0">
                    <a:moveTo>
                      <a:pt x="0" y="2184"/>
                    </a:moveTo>
                    <a:lnTo>
                      <a:pt x="0" y="2184"/>
                    </a:lnTo>
                    <a:lnTo>
                      <a:pt x="14706" y="2184"/>
                    </a:lnTo>
                    <a:lnTo>
                      <a:pt x="21600" y="0"/>
                    </a:lnTo>
                    <a:moveTo>
                      <a:pt x="0" y="2184"/>
                    </a:moveTo>
                    <a:lnTo>
                      <a:pt x="14706" y="2184"/>
                    </a:lnTo>
                    <a:lnTo>
                      <a:pt x="14706" y="5339"/>
                    </a:lnTo>
                    <a:lnTo>
                      <a:pt x="14706" y="17474"/>
                    </a:lnTo>
                    <a:lnTo>
                      <a:pt x="14706" y="21600"/>
                    </a:lnTo>
                    <a:moveTo>
                      <a:pt x="1149" y="3034"/>
                    </a:moveTo>
                    <a:lnTo>
                      <a:pt x="13328" y="3034"/>
                    </a:lnTo>
                    <a:lnTo>
                      <a:pt x="13328" y="3519"/>
                    </a:lnTo>
                    <a:lnTo>
                      <a:pt x="1149" y="3519"/>
                    </a:lnTo>
                    <a:lnTo>
                      <a:pt x="1149" y="3034"/>
                    </a:lnTo>
                    <a:moveTo>
                      <a:pt x="1149" y="4490"/>
                    </a:moveTo>
                    <a:lnTo>
                      <a:pt x="13328" y="4490"/>
                    </a:lnTo>
                    <a:lnTo>
                      <a:pt x="13328" y="4854"/>
                    </a:lnTo>
                    <a:lnTo>
                      <a:pt x="1149" y="4854"/>
                    </a:lnTo>
                    <a:lnTo>
                      <a:pt x="1149" y="4490"/>
                    </a:lnTo>
                    <a:moveTo>
                      <a:pt x="1149" y="5946"/>
                    </a:moveTo>
                    <a:lnTo>
                      <a:pt x="13328" y="5946"/>
                    </a:lnTo>
                    <a:lnTo>
                      <a:pt x="13328" y="6310"/>
                    </a:lnTo>
                    <a:lnTo>
                      <a:pt x="1149" y="6310"/>
                    </a:lnTo>
                    <a:lnTo>
                      <a:pt x="1149" y="5946"/>
                    </a:lnTo>
                  </a:path>
                </a:pathLst>
              </a:custGeom>
              <a:gradFill rotWithShape="0">
                <a:gsLst>
                  <a:gs pos="0">
                    <a:srgbClr val="FFFFCC"/>
                  </a:gs>
                  <a:gs pos="100000">
                    <a:srgbClr val="76765E"/>
                  </a:gs>
                </a:gsLst>
                <a:lin ang="270000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744" name="AutoShape 17"/>
              <p:cNvSpPr>
                <a:spLocks noChangeArrowheads="1"/>
              </p:cNvSpPr>
              <p:nvPr/>
            </p:nvSpPr>
            <p:spPr bwMode="auto">
              <a:xfrm>
                <a:off x="4887" y="3050"/>
                <a:ext cx="228" cy="309"/>
              </a:xfrm>
              <a:prstGeom prst="can">
                <a:avLst>
                  <a:gd name="adj" fmla="val 33882"/>
                </a:avLst>
              </a:prstGeom>
              <a:gradFill rotWithShape="1">
                <a:gsLst>
                  <a:gs pos="0">
                    <a:srgbClr val="FFCC99"/>
                  </a:gs>
                  <a:gs pos="100000">
                    <a:srgbClr val="765E47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/>
              <a:lstStyle>
                <a:lvl1pPr>
                  <a:spcBef>
                    <a:spcPct val="20000"/>
                  </a:spcBef>
                  <a:buFont typeface="Arial" charset="0"/>
                  <a:buChar char="•"/>
                  <a:defRPr sz="3200">
                    <a:solidFill>
                      <a:schemeClr val="tx1"/>
                    </a:solidFill>
                    <a:latin typeface="Calibri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Font typeface="Arial" charset="0"/>
                  <a:buChar char="–"/>
                  <a:defRPr sz="2800">
                    <a:solidFill>
                      <a:schemeClr val="tx1"/>
                    </a:solidFill>
                    <a:latin typeface="Calibri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Font typeface="Arial" charset="0"/>
                  <a:buChar char="•"/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Font typeface="Arial" charset="0"/>
                  <a:buChar char="–"/>
                  <a:defRPr sz="2000">
                    <a:solidFill>
                      <a:schemeClr val="tx1"/>
                    </a:solidFill>
                    <a:latin typeface="Calibri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charset="0"/>
                    <a:ea typeface="ＭＳ Ｐゴシック" charset="-128"/>
                  </a:defRPr>
                </a:lvl5pPr>
                <a:lvl6pPr marL="25146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charset="0"/>
                    <a:ea typeface="ＭＳ Ｐゴシック" charset="-128"/>
                  </a:defRPr>
                </a:lvl6pPr>
                <a:lvl7pPr marL="29718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charset="0"/>
                    <a:ea typeface="ＭＳ Ｐゴシック" charset="-128"/>
                  </a:defRPr>
                </a:lvl7pPr>
                <a:lvl8pPr marL="34290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charset="0"/>
                    <a:ea typeface="ＭＳ Ｐゴシック" charset="-128"/>
                  </a:defRPr>
                </a:lvl8pPr>
                <a:lvl9pPr marL="38862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charset="0"/>
                    <a:ea typeface="ＭＳ Ｐゴシック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>
                  <a:latin typeface="Arial" charset="0"/>
                </a:endParaRPr>
              </a:p>
            </p:txBody>
          </p:sp>
          <p:sp>
            <p:nvSpPr>
              <p:cNvPr id="28745" name="AutoShape 18"/>
              <p:cNvSpPr>
                <a:spLocks noChangeArrowheads="1"/>
              </p:cNvSpPr>
              <p:nvPr/>
            </p:nvSpPr>
            <p:spPr bwMode="auto">
              <a:xfrm>
                <a:off x="5039" y="3088"/>
                <a:ext cx="227" cy="310"/>
              </a:xfrm>
              <a:prstGeom prst="can">
                <a:avLst>
                  <a:gd name="adj" fmla="val 34141"/>
                </a:avLst>
              </a:prstGeom>
              <a:gradFill rotWithShape="1">
                <a:gsLst>
                  <a:gs pos="0">
                    <a:srgbClr val="FFCC99"/>
                  </a:gs>
                  <a:gs pos="100000">
                    <a:srgbClr val="765E47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/>
              <a:lstStyle>
                <a:lvl1pPr>
                  <a:spcBef>
                    <a:spcPct val="20000"/>
                  </a:spcBef>
                  <a:buFont typeface="Arial" charset="0"/>
                  <a:buChar char="•"/>
                  <a:defRPr sz="3200">
                    <a:solidFill>
                      <a:schemeClr val="tx1"/>
                    </a:solidFill>
                    <a:latin typeface="Calibri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Font typeface="Arial" charset="0"/>
                  <a:buChar char="–"/>
                  <a:defRPr sz="2800">
                    <a:solidFill>
                      <a:schemeClr val="tx1"/>
                    </a:solidFill>
                    <a:latin typeface="Calibri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Font typeface="Arial" charset="0"/>
                  <a:buChar char="•"/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Font typeface="Arial" charset="0"/>
                  <a:buChar char="–"/>
                  <a:defRPr sz="2000">
                    <a:solidFill>
                      <a:schemeClr val="tx1"/>
                    </a:solidFill>
                    <a:latin typeface="Calibri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charset="0"/>
                    <a:ea typeface="ＭＳ Ｐゴシック" charset="-128"/>
                  </a:defRPr>
                </a:lvl5pPr>
                <a:lvl6pPr marL="25146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charset="0"/>
                    <a:ea typeface="ＭＳ Ｐゴシック" charset="-128"/>
                  </a:defRPr>
                </a:lvl6pPr>
                <a:lvl7pPr marL="29718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charset="0"/>
                    <a:ea typeface="ＭＳ Ｐゴシック" charset="-128"/>
                  </a:defRPr>
                </a:lvl7pPr>
                <a:lvl8pPr marL="34290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charset="0"/>
                    <a:ea typeface="ＭＳ Ｐゴシック" charset="-128"/>
                  </a:defRPr>
                </a:lvl8pPr>
                <a:lvl9pPr marL="38862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charset="0"/>
                    <a:ea typeface="ＭＳ Ｐゴシック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>
                  <a:latin typeface="Arial" charset="0"/>
                </a:endParaRPr>
              </a:p>
            </p:txBody>
          </p:sp>
        </p:grpSp>
        <p:grpSp>
          <p:nvGrpSpPr>
            <p:cNvPr id="28739" name="Group 19"/>
            <p:cNvGrpSpPr>
              <a:grpSpLocks/>
            </p:cNvGrpSpPr>
            <p:nvPr/>
          </p:nvGrpSpPr>
          <p:grpSpPr bwMode="auto">
            <a:xfrm>
              <a:off x="1724" y="2395"/>
              <a:ext cx="411" cy="567"/>
              <a:chOff x="1082" y="3345"/>
              <a:chExt cx="340" cy="573"/>
            </a:xfrm>
          </p:grpSpPr>
          <p:sp>
            <p:nvSpPr>
              <p:cNvPr id="28740" name="tower"/>
              <p:cNvSpPr>
                <a:spLocks noEditPoints="1" noChangeArrowheads="1"/>
              </p:cNvSpPr>
              <p:nvPr/>
            </p:nvSpPr>
            <p:spPr bwMode="auto">
              <a:xfrm>
                <a:off x="1082" y="3345"/>
                <a:ext cx="299" cy="415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433 w 21600"/>
                  <a:gd name="T31" fmla="*/ 22537 h 21600"/>
                  <a:gd name="T32" fmla="*/ 21456 w 21600"/>
                  <a:gd name="T33" fmla="*/ 27013 h 21600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21600" h="21600" extrusionOk="0">
                    <a:moveTo>
                      <a:pt x="0" y="2184"/>
                    </a:moveTo>
                    <a:lnTo>
                      <a:pt x="6664" y="0"/>
                    </a:lnTo>
                    <a:lnTo>
                      <a:pt x="10800" y="0"/>
                    </a:lnTo>
                    <a:lnTo>
                      <a:pt x="21600" y="0"/>
                    </a:lnTo>
                    <a:lnTo>
                      <a:pt x="21600" y="11649"/>
                    </a:lnTo>
                    <a:lnTo>
                      <a:pt x="21600" y="19416"/>
                    </a:lnTo>
                    <a:lnTo>
                      <a:pt x="15166" y="21600"/>
                    </a:lnTo>
                    <a:lnTo>
                      <a:pt x="10570" y="21600"/>
                    </a:lnTo>
                    <a:lnTo>
                      <a:pt x="0" y="21600"/>
                    </a:lnTo>
                    <a:lnTo>
                      <a:pt x="0" y="11528"/>
                    </a:lnTo>
                    <a:lnTo>
                      <a:pt x="0" y="2184"/>
                    </a:lnTo>
                    <a:close/>
                  </a:path>
                  <a:path w="21600" h="21600" extrusionOk="0">
                    <a:moveTo>
                      <a:pt x="0" y="2184"/>
                    </a:moveTo>
                    <a:lnTo>
                      <a:pt x="0" y="2184"/>
                    </a:lnTo>
                    <a:lnTo>
                      <a:pt x="14706" y="2184"/>
                    </a:lnTo>
                    <a:lnTo>
                      <a:pt x="21600" y="0"/>
                    </a:lnTo>
                    <a:moveTo>
                      <a:pt x="0" y="2184"/>
                    </a:moveTo>
                    <a:lnTo>
                      <a:pt x="14706" y="2184"/>
                    </a:lnTo>
                    <a:lnTo>
                      <a:pt x="14706" y="5339"/>
                    </a:lnTo>
                    <a:lnTo>
                      <a:pt x="14706" y="17474"/>
                    </a:lnTo>
                    <a:lnTo>
                      <a:pt x="14706" y="21600"/>
                    </a:lnTo>
                    <a:moveTo>
                      <a:pt x="1149" y="3034"/>
                    </a:moveTo>
                    <a:lnTo>
                      <a:pt x="13328" y="3034"/>
                    </a:lnTo>
                    <a:lnTo>
                      <a:pt x="13328" y="3519"/>
                    </a:lnTo>
                    <a:lnTo>
                      <a:pt x="1149" y="3519"/>
                    </a:lnTo>
                    <a:lnTo>
                      <a:pt x="1149" y="3034"/>
                    </a:lnTo>
                    <a:moveTo>
                      <a:pt x="1149" y="4490"/>
                    </a:moveTo>
                    <a:lnTo>
                      <a:pt x="13328" y="4490"/>
                    </a:lnTo>
                    <a:lnTo>
                      <a:pt x="13328" y="4854"/>
                    </a:lnTo>
                    <a:lnTo>
                      <a:pt x="1149" y="4854"/>
                    </a:lnTo>
                    <a:lnTo>
                      <a:pt x="1149" y="4490"/>
                    </a:lnTo>
                    <a:moveTo>
                      <a:pt x="1149" y="5946"/>
                    </a:moveTo>
                    <a:lnTo>
                      <a:pt x="13328" y="5946"/>
                    </a:lnTo>
                    <a:lnTo>
                      <a:pt x="13328" y="6310"/>
                    </a:lnTo>
                    <a:lnTo>
                      <a:pt x="1149" y="6310"/>
                    </a:lnTo>
                    <a:lnTo>
                      <a:pt x="1149" y="5946"/>
                    </a:lnTo>
                  </a:path>
                </a:pathLst>
              </a:custGeom>
              <a:gradFill rotWithShape="0">
                <a:gsLst>
                  <a:gs pos="0">
                    <a:srgbClr val="FFFFCC"/>
                  </a:gs>
                  <a:gs pos="100000">
                    <a:srgbClr val="76765E"/>
                  </a:gs>
                </a:gsLst>
                <a:lin ang="270000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741" name="AutoShape 21"/>
              <p:cNvSpPr>
                <a:spLocks noChangeArrowheads="1"/>
              </p:cNvSpPr>
              <p:nvPr/>
            </p:nvSpPr>
            <p:spPr bwMode="auto">
              <a:xfrm>
                <a:off x="1196" y="3609"/>
                <a:ext cx="226" cy="309"/>
              </a:xfrm>
              <a:prstGeom prst="can">
                <a:avLst>
                  <a:gd name="adj" fmla="val 34181"/>
                </a:avLst>
              </a:prstGeom>
              <a:gradFill rotWithShape="1">
                <a:gsLst>
                  <a:gs pos="0">
                    <a:srgbClr val="FFCC99"/>
                  </a:gs>
                  <a:gs pos="100000">
                    <a:srgbClr val="765E47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/>
              <a:lstStyle>
                <a:lvl1pPr>
                  <a:spcBef>
                    <a:spcPct val="20000"/>
                  </a:spcBef>
                  <a:buFont typeface="Arial" charset="0"/>
                  <a:buChar char="•"/>
                  <a:defRPr sz="3200">
                    <a:solidFill>
                      <a:schemeClr val="tx1"/>
                    </a:solidFill>
                    <a:latin typeface="Calibri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Font typeface="Arial" charset="0"/>
                  <a:buChar char="–"/>
                  <a:defRPr sz="2800">
                    <a:solidFill>
                      <a:schemeClr val="tx1"/>
                    </a:solidFill>
                    <a:latin typeface="Calibri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Font typeface="Arial" charset="0"/>
                  <a:buChar char="•"/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Font typeface="Arial" charset="0"/>
                  <a:buChar char="–"/>
                  <a:defRPr sz="2000">
                    <a:solidFill>
                      <a:schemeClr val="tx1"/>
                    </a:solidFill>
                    <a:latin typeface="Calibri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charset="0"/>
                    <a:ea typeface="ＭＳ Ｐゴシック" charset="-128"/>
                  </a:defRPr>
                </a:lvl5pPr>
                <a:lvl6pPr marL="25146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charset="0"/>
                    <a:ea typeface="ＭＳ Ｐゴシック" charset="-128"/>
                  </a:defRPr>
                </a:lvl6pPr>
                <a:lvl7pPr marL="29718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charset="0"/>
                    <a:ea typeface="ＭＳ Ｐゴシック" charset="-128"/>
                  </a:defRPr>
                </a:lvl7pPr>
                <a:lvl8pPr marL="34290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charset="0"/>
                    <a:ea typeface="ＭＳ Ｐゴシック" charset="-128"/>
                  </a:defRPr>
                </a:lvl8pPr>
                <a:lvl9pPr marL="38862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charset="0"/>
                    <a:ea typeface="ＭＳ Ｐゴシック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>
                  <a:latin typeface="Arial" charset="0"/>
                </a:endParaRPr>
              </a:p>
            </p:txBody>
          </p:sp>
        </p:grpSp>
      </p:grpSp>
      <p:sp>
        <p:nvSpPr>
          <p:cNvPr id="1054742" name="AutoShape 22"/>
          <p:cNvSpPr>
            <a:spLocks noChangeArrowheads="1"/>
          </p:cNvSpPr>
          <p:nvPr/>
        </p:nvSpPr>
        <p:spPr bwMode="auto">
          <a:xfrm>
            <a:off x="192088" y="1263650"/>
            <a:ext cx="2814637" cy="1250950"/>
          </a:xfrm>
          <a:prstGeom prst="wedgeRoundRectCallout">
            <a:avLst>
              <a:gd name="adj1" fmla="val -1213"/>
              <a:gd name="adj2" fmla="val 82231"/>
              <a:gd name="adj3" fmla="val 16667"/>
            </a:avLst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50000"/>
              </a:schemeClr>
            </a:outerShdw>
          </a:effectLst>
        </p:spPr>
        <p:txBody>
          <a:bodyPr lIns="0" rIns="0"/>
          <a:lstStyle/>
          <a:p>
            <a:pPr marL="169863" indent="-169863" eaLnBrk="1" hangingPunct="1">
              <a:defRPr/>
            </a:pPr>
            <a:r>
              <a:rPr lang="en-US" altLang="ja-JP" b="1">
                <a:solidFill>
                  <a:srgbClr val="FF0000"/>
                </a:solidFill>
                <a:latin typeface="Arial" pitchFamily="-109" charset="0"/>
                <a:ea typeface="MS PGothic" pitchFamily="34" charset="-128"/>
                <a:cs typeface="Arial" pitchFamily="-109" charset="0"/>
              </a:rPr>
              <a:t>Distributed Computing</a:t>
            </a:r>
          </a:p>
          <a:p>
            <a:pPr marL="169863" indent="-169863" eaLnBrk="1" hangingPunct="1">
              <a:buFontTx/>
              <a:buChar char="•"/>
              <a:defRPr/>
            </a:pPr>
            <a:r>
              <a:rPr lang="en-US" altLang="ja-JP" sz="1600">
                <a:solidFill>
                  <a:srgbClr val="FF0000"/>
                </a:solidFill>
                <a:latin typeface="Arial" pitchFamily="-109" charset="0"/>
                <a:ea typeface="MS PGothic" pitchFamily="34" charset="-128"/>
                <a:cs typeface="Arial" pitchFamily="-109" charset="0"/>
              </a:rPr>
              <a:t>Loosely coupled</a:t>
            </a:r>
          </a:p>
          <a:p>
            <a:pPr marL="169863" indent="-169863" eaLnBrk="1" hangingPunct="1">
              <a:buFontTx/>
              <a:buChar char="•"/>
              <a:defRPr/>
            </a:pPr>
            <a:r>
              <a:rPr lang="en-US" altLang="ja-JP" sz="1600">
                <a:solidFill>
                  <a:srgbClr val="FF0000"/>
                </a:solidFill>
                <a:latin typeface="Arial" pitchFamily="-109" charset="0"/>
                <a:ea typeface="MS PGothic" pitchFamily="34" charset="-128"/>
                <a:cs typeface="Arial" pitchFamily="-109" charset="0"/>
              </a:rPr>
              <a:t>Heterogeneous</a:t>
            </a:r>
          </a:p>
          <a:p>
            <a:pPr marL="169863" indent="-169863" eaLnBrk="1" hangingPunct="1">
              <a:buFontTx/>
              <a:buChar char="•"/>
              <a:defRPr/>
            </a:pPr>
            <a:r>
              <a:rPr lang="en-US" altLang="ja-JP" sz="1600">
                <a:solidFill>
                  <a:srgbClr val="FF0000"/>
                </a:solidFill>
                <a:latin typeface="Arial" pitchFamily="-109" charset="0"/>
                <a:ea typeface="MS PGothic" pitchFamily="34" charset="-128"/>
                <a:cs typeface="Arial" pitchFamily="-109" charset="0"/>
              </a:rPr>
              <a:t>Single administration</a:t>
            </a:r>
          </a:p>
        </p:txBody>
      </p:sp>
      <p:grpSp>
        <p:nvGrpSpPr>
          <p:cNvPr id="7" name="Group 23"/>
          <p:cNvGrpSpPr>
            <a:grpSpLocks/>
          </p:cNvGrpSpPr>
          <p:nvPr/>
        </p:nvGrpSpPr>
        <p:grpSpPr bwMode="auto">
          <a:xfrm>
            <a:off x="3713163" y="1625600"/>
            <a:ext cx="2116137" cy="1685925"/>
            <a:chOff x="612" y="1255"/>
            <a:chExt cx="1408" cy="1241"/>
          </a:xfrm>
        </p:grpSpPr>
        <p:sp>
          <p:nvSpPr>
            <p:cNvPr id="28718" name="Oval 24"/>
            <p:cNvSpPr>
              <a:spLocks noChangeArrowheads="1"/>
            </p:cNvSpPr>
            <p:nvPr/>
          </p:nvSpPr>
          <p:spPr bwMode="auto">
            <a:xfrm>
              <a:off x="708" y="1464"/>
              <a:ext cx="1312" cy="739"/>
            </a:xfrm>
            <a:prstGeom prst="ellipse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>
                <a:latin typeface="Arial" charset="0"/>
              </a:endParaRPr>
            </a:p>
          </p:txBody>
        </p:sp>
        <p:grpSp>
          <p:nvGrpSpPr>
            <p:cNvPr id="28719" name="Group 25"/>
            <p:cNvGrpSpPr>
              <a:grpSpLocks/>
            </p:cNvGrpSpPr>
            <p:nvPr/>
          </p:nvGrpSpPr>
          <p:grpSpPr bwMode="auto">
            <a:xfrm>
              <a:off x="910" y="1335"/>
              <a:ext cx="336" cy="437"/>
              <a:chOff x="1775" y="824"/>
              <a:chExt cx="378" cy="575"/>
            </a:xfrm>
          </p:grpSpPr>
          <p:sp>
            <p:nvSpPr>
              <p:cNvPr id="28732" name="tower"/>
              <p:cNvSpPr>
                <a:spLocks noEditPoints="1" noChangeArrowheads="1"/>
              </p:cNvSpPr>
              <p:nvPr/>
            </p:nvSpPr>
            <p:spPr bwMode="auto">
              <a:xfrm>
                <a:off x="1775" y="824"/>
                <a:ext cx="298" cy="415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435 w 21600"/>
                  <a:gd name="T31" fmla="*/ 22537 h 21600"/>
                  <a:gd name="T32" fmla="*/ 21455 w 21600"/>
                  <a:gd name="T33" fmla="*/ 27013 h 21600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21600" h="21600" extrusionOk="0">
                    <a:moveTo>
                      <a:pt x="0" y="2184"/>
                    </a:moveTo>
                    <a:lnTo>
                      <a:pt x="6664" y="0"/>
                    </a:lnTo>
                    <a:lnTo>
                      <a:pt x="10800" y="0"/>
                    </a:lnTo>
                    <a:lnTo>
                      <a:pt x="21600" y="0"/>
                    </a:lnTo>
                    <a:lnTo>
                      <a:pt x="21600" y="11649"/>
                    </a:lnTo>
                    <a:lnTo>
                      <a:pt x="21600" y="19416"/>
                    </a:lnTo>
                    <a:lnTo>
                      <a:pt x="15166" y="21600"/>
                    </a:lnTo>
                    <a:lnTo>
                      <a:pt x="10570" y="21600"/>
                    </a:lnTo>
                    <a:lnTo>
                      <a:pt x="0" y="21600"/>
                    </a:lnTo>
                    <a:lnTo>
                      <a:pt x="0" y="11528"/>
                    </a:lnTo>
                    <a:lnTo>
                      <a:pt x="0" y="2184"/>
                    </a:lnTo>
                    <a:close/>
                  </a:path>
                  <a:path w="21600" h="21600" extrusionOk="0">
                    <a:moveTo>
                      <a:pt x="0" y="2184"/>
                    </a:moveTo>
                    <a:lnTo>
                      <a:pt x="0" y="2184"/>
                    </a:lnTo>
                    <a:lnTo>
                      <a:pt x="14706" y="2184"/>
                    </a:lnTo>
                    <a:lnTo>
                      <a:pt x="21600" y="0"/>
                    </a:lnTo>
                    <a:moveTo>
                      <a:pt x="0" y="2184"/>
                    </a:moveTo>
                    <a:lnTo>
                      <a:pt x="14706" y="2184"/>
                    </a:lnTo>
                    <a:lnTo>
                      <a:pt x="14706" y="5339"/>
                    </a:lnTo>
                    <a:lnTo>
                      <a:pt x="14706" y="17474"/>
                    </a:lnTo>
                    <a:lnTo>
                      <a:pt x="14706" y="21600"/>
                    </a:lnTo>
                    <a:moveTo>
                      <a:pt x="1149" y="3034"/>
                    </a:moveTo>
                    <a:lnTo>
                      <a:pt x="13328" y="3034"/>
                    </a:lnTo>
                    <a:lnTo>
                      <a:pt x="13328" y="3519"/>
                    </a:lnTo>
                    <a:lnTo>
                      <a:pt x="1149" y="3519"/>
                    </a:lnTo>
                    <a:lnTo>
                      <a:pt x="1149" y="3034"/>
                    </a:lnTo>
                    <a:moveTo>
                      <a:pt x="1149" y="4490"/>
                    </a:moveTo>
                    <a:lnTo>
                      <a:pt x="13328" y="4490"/>
                    </a:lnTo>
                    <a:lnTo>
                      <a:pt x="13328" y="4854"/>
                    </a:lnTo>
                    <a:lnTo>
                      <a:pt x="1149" y="4854"/>
                    </a:lnTo>
                    <a:lnTo>
                      <a:pt x="1149" y="4490"/>
                    </a:lnTo>
                    <a:moveTo>
                      <a:pt x="1149" y="5946"/>
                    </a:moveTo>
                    <a:lnTo>
                      <a:pt x="13328" y="5946"/>
                    </a:lnTo>
                    <a:lnTo>
                      <a:pt x="13328" y="6310"/>
                    </a:lnTo>
                    <a:lnTo>
                      <a:pt x="1149" y="6310"/>
                    </a:lnTo>
                    <a:lnTo>
                      <a:pt x="1149" y="5946"/>
                    </a:lnTo>
                  </a:path>
                </a:pathLst>
              </a:custGeom>
              <a:gradFill rotWithShape="0">
                <a:gsLst>
                  <a:gs pos="0">
                    <a:srgbClr val="FFFFCC"/>
                  </a:gs>
                  <a:gs pos="100000">
                    <a:srgbClr val="76765E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733" name="AutoShape 27"/>
              <p:cNvSpPr>
                <a:spLocks noChangeArrowheads="1"/>
              </p:cNvSpPr>
              <p:nvPr/>
            </p:nvSpPr>
            <p:spPr bwMode="auto">
              <a:xfrm>
                <a:off x="1927" y="1089"/>
                <a:ext cx="226" cy="310"/>
              </a:xfrm>
              <a:prstGeom prst="can">
                <a:avLst>
                  <a:gd name="adj" fmla="val 34292"/>
                </a:avLst>
              </a:prstGeom>
              <a:gradFill rotWithShape="1">
                <a:gsLst>
                  <a:gs pos="0">
                    <a:srgbClr val="FFCC99"/>
                  </a:gs>
                  <a:gs pos="100000">
                    <a:srgbClr val="765E47"/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lIns="0" tIns="0" rIns="0" bIns="0"/>
              <a:lstStyle>
                <a:lvl1pPr>
                  <a:spcBef>
                    <a:spcPct val="20000"/>
                  </a:spcBef>
                  <a:buFont typeface="Arial" charset="0"/>
                  <a:buChar char="•"/>
                  <a:defRPr sz="3200">
                    <a:solidFill>
                      <a:schemeClr val="tx1"/>
                    </a:solidFill>
                    <a:latin typeface="Calibri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Font typeface="Arial" charset="0"/>
                  <a:buChar char="–"/>
                  <a:defRPr sz="2800">
                    <a:solidFill>
                      <a:schemeClr val="tx1"/>
                    </a:solidFill>
                    <a:latin typeface="Calibri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Font typeface="Arial" charset="0"/>
                  <a:buChar char="•"/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Font typeface="Arial" charset="0"/>
                  <a:buChar char="–"/>
                  <a:defRPr sz="2000">
                    <a:solidFill>
                      <a:schemeClr val="tx1"/>
                    </a:solidFill>
                    <a:latin typeface="Calibri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charset="0"/>
                    <a:ea typeface="ＭＳ Ｐゴシック" charset="-128"/>
                  </a:defRPr>
                </a:lvl5pPr>
                <a:lvl6pPr marL="25146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charset="0"/>
                    <a:ea typeface="ＭＳ Ｐゴシック" charset="-128"/>
                  </a:defRPr>
                </a:lvl6pPr>
                <a:lvl7pPr marL="29718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charset="0"/>
                    <a:ea typeface="ＭＳ Ｐゴシック" charset="-128"/>
                  </a:defRPr>
                </a:lvl7pPr>
                <a:lvl8pPr marL="34290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charset="0"/>
                    <a:ea typeface="ＭＳ Ｐゴシック" charset="-128"/>
                  </a:defRPr>
                </a:lvl8pPr>
                <a:lvl9pPr marL="38862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charset="0"/>
                    <a:ea typeface="ＭＳ Ｐゴシック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>
                  <a:latin typeface="Arial" charset="0"/>
                </a:endParaRPr>
              </a:p>
            </p:txBody>
          </p:sp>
        </p:grpSp>
        <p:grpSp>
          <p:nvGrpSpPr>
            <p:cNvPr id="28720" name="Group 28"/>
            <p:cNvGrpSpPr>
              <a:grpSpLocks/>
            </p:cNvGrpSpPr>
            <p:nvPr/>
          </p:nvGrpSpPr>
          <p:grpSpPr bwMode="auto">
            <a:xfrm>
              <a:off x="1648" y="1853"/>
              <a:ext cx="336" cy="438"/>
              <a:chOff x="1775" y="824"/>
              <a:chExt cx="378" cy="575"/>
            </a:xfrm>
          </p:grpSpPr>
          <p:sp>
            <p:nvSpPr>
              <p:cNvPr id="28730" name="tower"/>
              <p:cNvSpPr>
                <a:spLocks noEditPoints="1" noChangeArrowheads="1"/>
              </p:cNvSpPr>
              <p:nvPr/>
            </p:nvSpPr>
            <p:spPr bwMode="auto">
              <a:xfrm>
                <a:off x="1775" y="824"/>
                <a:ext cx="298" cy="415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435 w 21600"/>
                  <a:gd name="T31" fmla="*/ 22537 h 21600"/>
                  <a:gd name="T32" fmla="*/ 21455 w 21600"/>
                  <a:gd name="T33" fmla="*/ 27013 h 21600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21600" h="21600" extrusionOk="0">
                    <a:moveTo>
                      <a:pt x="0" y="2184"/>
                    </a:moveTo>
                    <a:lnTo>
                      <a:pt x="6664" y="0"/>
                    </a:lnTo>
                    <a:lnTo>
                      <a:pt x="10800" y="0"/>
                    </a:lnTo>
                    <a:lnTo>
                      <a:pt x="21600" y="0"/>
                    </a:lnTo>
                    <a:lnTo>
                      <a:pt x="21600" y="11649"/>
                    </a:lnTo>
                    <a:lnTo>
                      <a:pt x="21600" y="19416"/>
                    </a:lnTo>
                    <a:lnTo>
                      <a:pt x="15166" y="21600"/>
                    </a:lnTo>
                    <a:lnTo>
                      <a:pt x="10570" y="21600"/>
                    </a:lnTo>
                    <a:lnTo>
                      <a:pt x="0" y="21600"/>
                    </a:lnTo>
                    <a:lnTo>
                      <a:pt x="0" y="11528"/>
                    </a:lnTo>
                    <a:lnTo>
                      <a:pt x="0" y="2184"/>
                    </a:lnTo>
                    <a:close/>
                  </a:path>
                  <a:path w="21600" h="21600" extrusionOk="0">
                    <a:moveTo>
                      <a:pt x="0" y="2184"/>
                    </a:moveTo>
                    <a:lnTo>
                      <a:pt x="0" y="2184"/>
                    </a:lnTo>
                    <a:lnTo>
                      <a:pt x="14706" y="2184"/>
                    </a:lnTo>
                    <a:lnTo>
                      <a:pt x="21600" y="0"/>
                    </a:lnTo>
                    <a:moveTo>
                      <a:pt x="0" y="2184"/>
                    </a:moveTo>
                    <a:lnTo>
                      <a:pt x="14706" y="2184"/>
                    </a:lnTo>
                    <a:lnTo>
                      <a:pt x="14706" y="5339"/>
                    </a:lnTo>
                    <a:lnTo>
                      <a:pt x="14706" y="17474"/>
                    </a:lnTo>
                    <a:lnTo>
                      <a:pt x="14706" y="21600"/>
                    </a:lnTo>
                    <a:moveTo>
                      <a:pt x="1149" y="3034"/>
                    </a:moveTo>
                    <a:lnTo>
                      <a:pt x="13328" y="3034"/>
                    </a:lnTo>
                    <a:lnTo>
                      <a:pt x="13328" y="3519"/>
                    </a:lnTo>
                    <a:lnTo>
                      <a:pt x="1149" y="3519"/>
                    </a:lnTo>
                    <a:lnTo>
                      <a:pt x="1149" y="3034"/>
                    </a:lnTo>
                    <a:moveTo>
                      <a:pt x="1149" y="4490"/>
                    </a:moveTo>
                    <a:lnTo>
                      <a:pt x="13328" y="4490"/>
                    </a:lnTo>
                    <a:lnTo>
                      <a:pt x="13328" y="4854"/>
                    </a:lnTo>
                    <a:lnTo>
                      <a:pt x="1149" y="4854"/>
                    </a:lnTo>
                    <a:lnTo>
                      <a:pt x="1149" y="4490"/>
                    </a:lnTo>
                    <a:moveTo>
                      <a:pt x="1149" y="5946"/>
                    </a:moveTo>
                    <a:lnTo>
                      <a:pt x="13328" y="5946"/>
                    </a:lnTo>
                    <a:lnTo>
                      <a:pt x="13328" y="6310"/>
                    </a:lnTo>
                    <a:lnTo>
                      <a:pt x="1149" y="6310"/>
                    </a:lnTo>
                    <a:lnTo>
                      <a:pt x="1149" y="5946"/>
                    </a:lnTo>
                  </a:path>
                </a:pathLst>
              </a:custGeom>
              <a:gradFill rotWithShape="0">
                <a:gsLst>
                  <a:gs pos="0">
                    <a:srgbClr val="FFFFCC"/>
                  </a:gs>
                  <a:gs pos="100000">
                    <a:srgbClr val="76765E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731" name="AutoShape 30"/>
              <p:cNvSpPr>
                <a:spLocks noChangeArrowheads="1"/>
              </p:cNvSpPr>
              <p:nvPr/>
            </p:nvSpPr>
            <p:spPr bwMode="auto">
              <a:xfrm>
                <a:off x="1927" y="1089"/>
                <a:ext cx="226" cy="310"/>
              </a:xfrm>
              <a:prstGeom prst="can">
                <a:avLst>
                  <a:gd name="adj" fmla="val 34292"/>
                </a:avLst>
              </a:prstGeom>
              <a:gradFill rotWithShape="1">
                <a:gsLst>
                  <a:gs pos="0">
                    <a:srgbClr val="FFCC99"/>
                  </a:gs>
                  <a:gs pos="100000">
                    <a:srgbClr val="765E47"/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lIns="0" tIns="0" rIns="0" bIns="0"/>
              <a:lstStyle>
                <a:lvl1pPr>
                  <a:spcBef>
                    <a:spcPct val="20000"/>
                  </a:spcBef>
                  <a:buFont typeface="Arial" charset="0"/>
                  <a:buChar char="•"/>
                  <a:defRPr sz="3200">
                    <a:solidFill>
                      <a:schemeClr val="tx1"/>
                    </a:solidFill>
                    <a:latin typeface="Calibri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Font typeface="Arial" charset="0"/>
                  <a:buChar char="–"/>
                  <a:defRPr sz="2800">
                    <a:solidFill>
                      <a:schemeClr val="tx1"/>
                    </a:solidFill>
                    <a:latin typeface="Calibri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Font typeface="Arial" charset="0"/>
                  <a:buChar char="•"/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Font typeface="Arial" charset="0"/>
                  <a:buChar char="–"/>
                  <a:defRPr sz="2000">
                    <a:solidFill>
                      <a:schemeClr val="tx1"/>
                    </a:solidFill>
                    <a:latin typeface="Calibri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charset="0"/>
                    <a:ea typeface="ＭＳ Ｐゴシック" charset="-128"/>
                  </a:defRPr>
                </a:lvl5pPr>
                <a:lvl6pPr marL="25146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charset="0"/>
                    <a:ea typeface="ＭＳ Ｐゴシック" charset="-128"/>
                  </a:defRPr>
                </a:lvl6pPr>
                <a:lvl7pPr marL="29718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charset="0"/>
                    <a:ea typeface="ＭＳ Ｐゴシック" charset="-128"/>
                  </a:defRPr>
                </a:lvl7pPr>
                <a:lvl8pPr marL="34290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charset="0"/>
                    <a:ea typeface="ＭＳ Ｐゴシック" charset="-128"/>
                  </a:defRPr>
                </a:lvl8pPr>
                <a:lvl9pPr marL="38862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charset="0"/>
                    <a:ea typeface="ＭＳ Ｐゴシック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>
                  <a:latin typeface="Arial" charset="0"/>
                </a:endParaRPr>
              </a:p>
            </p:txBody>
          </p:sp>
        </p:grpSp>
        <p:grpSp>
          <p:nvGrpSpPr>
            <p:cNvPr id="28721" name="Group 31"/>
            <p:cNvGrpSpPr>
              <a:grpSpLocks/>
            </p:cNvGrpSpPr>
            <p:nvPr/>
          </p:nvGrpSpPr>
          <p:grpSpPr bwMode="auto">
            <a:xfrm>
              <a:off x="1493" y="1255"/>
              <a:ext cx="336" cy="438"/>
              <a:chOff x="1775" y="824"/>
              <a:chExt cx="378" cy="575"/>
            </a:xfrm>
          </p:grpSpPr>
          <p:sp>
            <p:nvSpPr>
              <p:cNvPr id="28728" name="tower"/>
              <p:cNvSpPr>
                <a:spLocks noEditPoints="1" noChangeArrowheads="1"/>
              </p:cNvSpPr>
              <p:nvPr/>
            </p:nvSpPr>
            <p:spPr bwMode="auto">
              <a:xfrm>
                <a:off x="1775" y="824"/>
                <a:ext cx="298" cy="415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435 w 21600"/>
                  <a:gd name="T31" fmla="*/ 22537 h 21600"/>
                  <a:gd name="T32" fmla="*/ 21455 w 21600"/>
                  <a:gd name="T33" fmla="*/ 27013 h 21600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21600" h="21600" extrusionOk="0">
                    <a:moveTo>
                      <a:pt x="0" y="2184"/>
                    </a:moveTo>
                    <a:lnTo>
                      <a:pt x="6664" y="0"/>
                    </a:lnTo>
                    <a:lnTo>
                      <a:pt x="10800" y="0"/>
                    </a:lnTo>
                    <a:lnTo>
                      <a:pt x="21600" y="0"/>
                    </a:lnTo>
                    <a:lnTo>
                      <a:pt x="21600" y="11649"/>
                    </a:lnTo>
                    <a:lnTo>
                      <a:pt x="21600" y="19416"/>
                    </a:lnTo>
                    <a:lnTo>
                      <a:pt x="15166" y="21600"/>
                    </a:lnTo>
                    <a:lnTo>
                      <a:pt x="10570" y="21600"/>
                    </a:lnTo>
                    <a:lnTo>
                      <a:pt x="0" y="21600"/>
                    </a:lnTo>
                    <a:lnTo>
                      <a:pt x="0" y="11528"/>
                    </a:lnTo>
                    <a:lnTo>
                      <a:pt x="0" y="2184"/>
                    </a:lnTo>
                    <a:close/>
                  </a:path>
                  <a:path w="21600" h="21600" extrusionOk="0">
                    <a:moveTo>
                      <a:pt x="0" y="2184"/>
                    </a:moveTo>
                    <a:lnTo>
                      <a:pt x="0" y="2184"/>
                    </a:lnTo>
                    <a:lnTo>
                      <a:pt x="14706" y="2184"/>
                    </a:lnTo>
                    <a:lnTo>
                      <a:pt x="21600" y="0"/>
                    </a:lnTo>
                    <a:moveTo>
                      <a:pt x="0" y="2184"/>
                    </a:moveTo>
                    <a:lnTo>
                      <a:pt x="14706" y="2184"/>
                    </a:lnTo>
                    <a:lnTo>
                      <a:pt x="14706" y="5339"/>
                    </a:lnTo>
                    <a:lnTo>
                      <a:pt x="14706" y="17474"/>
                    </a:lnTo>
                    <a:lnTo>
                      <a:pt x="14706" y="21600"/>
                    </a:lnTo>
                    <a:moveTo>
                      <a:pt x="1149" y="3034"/>
                    </a:moveTo>
                    <a:lnTo>
                      <a:pt x="13328" y="3034"/>
                    </a:lnTo>
                    <a:lnTo>
                      <a:pt x="13328" y="3519"/>
                    </a:lnTo>
                    <a:lnTo>
                      <a:pt x="1149" y="3519"/>
                    </a:lnTo>
                    <a:lnTo>
                      <a:pt x="1149" y="3034"/>
                    </a:lnTo>
                    <a:moveTo>
                      <a:pt x="1149" y="4490"/>
                    </a:moveTo>
                    <a:lnTo>
                      <a:pt x="13328" y="4490"/>
                    </a:lnTo>
                    <a:lnTo>
                      <a:pt x="13328" y="4854"/>
                    </a:lnTo>
                    <a:lnTo>
                      <a:pt x="1149" y="4854"/>
                    </a:lnTo>
                    <a:lnTo>
                      <a:pt x="1149" y="4490"/>
                    </a:lnTo>
                    <a:moveTo>
                      <a:pt x="1149" y="5946"/>
                    </a:moveTo>
                    <a:lnTo>
                      <a:pt x="13328" y="5946"/>
                    </a:lnTo>
                    <a:lnTo>
                      <a:pt x="13328" y="6310"/>
                    </a:lnTo>
                    <a:lnTo>
                      <a:pt x="1149" y="6310"/>
                    </a:lnTo>
                    <a:lnTo>
                      <a:pt x="1149" y="5946"/>
                    </a:lnTo>
                  </a:path>
                </a:pathLst>
              </a:custGeom>
              <a:gradFill rotWithShape="0">
                <a:gsLst>
                  <a:gs pos="0">
                    <a:srgbClr val="FFFFCC"/>
                  </a:gs>
                  <a:gs pos="100000">
                    <a:srgbClr val="76765E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729" name="AutoShape 33"/>
              <p:cNvSpPr>
                <a:spLocks noChangeArrowheads="1"/>
              </p:cNvSpPr>
              <p:nvPr/>
            </p:nvSpPr>
            <p:spPr bwMode="auto">
              <a:xfrm>
                <a:off x="1927" y="1089"/>
                <a:ext cx="226" cy="310"/>
              </a:xfrm>
              <a:prstGeom prst="can">
                <a:avLst>
                  <a:gd name="adj" fmla="val 34292"/>
                </a:avLst>
              </a:prstGeom>
              <a:gradFill rotWithShape="1">
                <a:gsLst>
                  <a:gs pos="0">
                    <a:srgbClr val="FFCC99"/>
                  </a:gs>
                  <a:gs pos="100000">
                    <a:srgbClr val="765E47"/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lIns="0" tIns="0" rIns="0" bIns="0"/>
              <a:lstStyle>
                <a:lvl1pPr>
                  <a:spcBef>
                    <a:spcPct val="20000"/>
                  </a:spcBef>
                  <a:buFont typeface="Arial" charset="0"/>
                  <a:buChar char="•"/>
                  <a:defRPr sz="3200">
                    <a:solidFill>
                      <a:schemeClr val="tx1"/>
                    </a:solidFill>
                    <a:latin typeface="Calibri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Font typeface="Arial" charset="0"/>
                  <a:buChar char="–"/>
                  <a:defRPr sz="2800">
                    <a:solidFill>
                      <a:schemeClr val="tx1"/>
                    </a:solidFill>
                    <a:latin typeface="Calibri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Font typeface="Arial" charset="0"/>
                  <a:buChar char="•"/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Font typeface="Arial" charset="0"/>
                  <a:buChar char="–"/>
                  <a:defRPr sz="2000">
                    <a:solidFill>
                      <a:schemeClr val="tx1"/>
                    </a:solidFill>
                    <a:latin typeface="Calibri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charset="0"/>
                    <a:ea typeface="ＭＳ Ｐゴシック" charset="-128"/>
                  </a:defRPr>
                </a:lvl5pPr>
                <a:lvl6pPr marL="25146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charset="0"/>
                    <a:ea typeface="ＭＳ Ｐゴシック" charset="-128"/>
                  </a:defRPr>
                </a:lvl6pPr>
                <a:lvl7pPr marL="29718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charset="0"/>
                    <a:ea typeface="ＭＳ Ｐゴシック" charset="-128"/>
                  </a:defRPr>
                </a:lvl7pPr>
                <a:lvl8pPr marL="34290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charset="0"/>
                    <a:ea typeface="ＭＳ Ｐゴシック" charset="-128"/>
                  </a:defRPr>
                </a:lvl8pPr>
                <a:lvl9pPr marL="38862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charset="0"/>
                    <a:ea typeface="ＭＳ Ｐゴシック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>
                  <a:latin typeface="Arial" charset="0"/>
                </a:endParaRPr>
              </a:p>
            </p:txBody>
          </p:sp>
        </p:grpSp>
        <p:grpSp>
          <p:nvGrpSpPr>
            <p:cNvPr id="28722" name="Group 34"/>
            <p:cNvGrpSpPr>
              <a:grpSpLocks/>
            </p:cNvGrpSpPr>
            <p:nvPr/>
          </p:nvGrpSpPr>
          <p:grpSpPr bwMode="auto">
            <a:xfrm>
              <a:off x="612" y="1757"/>
              <a:ext cx="336" cy="438"/>
              <a:chOff x="1775" y="824"/>
              <a:chExt cx="378" cy="575"/>
            </a:xfrm>
          </p:grpSpPr>
          <p:sp>
            <p:nvSpPr>
              <p:cNvPr id="28726" name="tower"/>
              <p:cNvSpPr>
                <a:spLocks noEditPoints="1" noChangeArrowheads="1"/>
              </p:cNvSpPr>
              <p:nvPr/>
            </p:nvSpPr>
            <p:spPr bwMode="auto">
              <a:xfrm>
                <a:off x="1775" y="824"/>
                <a:ext cx="298" cy="415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435 w 21600"/>
                  <a:gd name="T31" fmla="*/ 22537 h 21600"/>
                  <a:gd name="T32" fmla="*/ 21455 w 21600"/>
                  <a:gd name="T33" fmla="*/ 27013 h 21600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21600" h="21600" extrusionOk="0">
                    <a:moveTo>
                      <a:pt x="0" y="2184"/>
                    </a:moveTo>
                    <a:lnTo>
                      <a:pt x="6664" y="0"/>
                    </a:lnTo>
                    <a:lnTo>
                      <a:pt x="10800" y="0"/>
                    </a:lnTo>
                    <a:lnTo>
                      <a:pt x="21600" y="0"/>
                    </a:lnTo>
                    <a:lnTo>
                      <a:pt x="21600" y="11649"/>
                    </a:lnTo>
                    <a:lnTo>
                      <a:pt x="21600" y="19416"/>
                    </a:lnTo>
                    <a:lnTo>
                      <a:pt x="15166" y="21600"/>
                    </a:lnTo>
                    <a:lnTo>
                      <a:pt x="10570" y="21600"/>
                    </a:lnTo>
                    <a:lnTo>
                      <a:pt x="0" y="21600"/>
                    </a:lnTo>
                    <a:lnTo>
                      <a:pt x="0" y="11528"/>
                    </a:lnTo>
                    <a:lnTo>
                      <a:pt x="0" y="2184"/>
                    </a:lnTo>
                    <a:close/>
                  </a:path>
                  <a:path w="21600" h="21600" extrusionOk="0">
                    <a:moveTo>
                      <a:pt x="0" y="2184"/>
                    </a:moveTo>
                    <a:lnTo>
                      <a:pt x="0" y="2184"/>
                    </a:lnTo>
                    <a:lnTo>
                      <a:pt x="14706" y="2184"/>
                    </a:lnTo>
                    <a:lnTo>
                      <a:pt x="21600" y="0"/>
                    </a:lnTo>
                    <a:moveTo>
                      <a:pt x="0" y="2184"/>
                    </a:moveTo>
                    <a:lnTo>
                      <a:pt x="14706" y="2184"/>
                    </a:lnTo>
                    <a:lnTo>
                      <a:pt x="14706" y="5339"/>
                    </a:lnTo>
                    <a:lnTo>
                      <a:pt x="14706" y="17474"/>
                    </a:lnTo>
                    <a:lnTo>
                      <a:pt x="14706" y="21600"/>
                    </a:lnTo>
                    <a:moveTo>
                      <a:pt x="1149" y="3034"/>
                    </a:moveTo>
                    <a:lnTo>
                      <a:pt x="13328" y="3034"/>
                    </a:lnTo>
                    <a:lnTo>
                      <a:pt x="13328" y="3519"/>
                    </a:lnTo>
                    <a:lnTo>
                      <a:pt x="1149" y="3519"/>
                    </a:lnTo>
                    <a:lnTo>
                      <a:pt x="1149" y="3034"/>
                    </a:lnTo>
                    <a:moveTo>
                      <a:pt x="1149" y="4490"/>
                    </a:moveTo>
                    <a:lnTo>
                      <a:pt x="13328" y="4490"/>
                    </a:lnTo>
                    <a:lnTo>
                      <a:pt x="13328" y="4854"/>
                    </a:lnTo>
                    <a:lnTo>
                      <a:pt x="1149" y="4854"/>
                    </a:lnTo>
                    <a:lnTo>
                      <a:pt x="1149" y="4490"/>
                    </a:lnTo>
                    <a:moveTo>
                      <a:pt x="1149" y="5946"/>
                    </a:moveTo>
                    <a:lnTo>
                      <a:pt x="13328" y="5946"/>
                    </a:lnTo>
                    <a:lnTo>
                      <a:pt x="13328" y="6310"/>
                    </a:lnTo>
                    <a:lnTo>
                      <a:pt x="1149" y="6310"/>
                    </a:lnTo>
                    <a:lnTo>
                      <a:pt x="1149" y="5946"/>
                    </a:lnTo>
                  </a:path>
                </a:pathLst>
              </a:custGeom>
              <a:gradFill rotWithShape="0">
                <a:gsLst>
                  <a:gs pos="0">
                    <a:srgbClr val="FFFFCC"/>
                  </a:gs>
                  <a:gs pos="100000">
                    <a:srgbClr val="76765E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727" name="AutoShape 36"/>
              <p:cNvSpPr>
                <a:spLocks noChangeArrowheads="1"/>
              </p:cNvSpPr>
              <p:nvPr/>
            </p:nvSpPr>
            <p:spPr bwMode="auto">
              <a:xfrm>
                <a:off x="1927" y="1089"/>
                <a:ext cx="226" cy="310"/>
              </a:xfrm>
              <a:prstGeom prst="can">
                <a:avLst>
                  <a:gd name="adj" fmla="val 34292"/>
                </a:avLst>
              </a:prstGeom>
              <a:gradFill rotWithShape="1">
                <a:gsLst>
                  <a:gs pos="0">
                    <a:srgbClr val="FFCC99"/>
                  </a:gs>
                  <a:gs pos="100000">
                    <a:srgbClr val="765E47"/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lIns="0" tIns="0" rIns="0" bIns="0"/>
              <a:lstStyle>
                <a:lvl1pPr>
                  <a:spcBef>
                    <a:spcPct val="20000"/>
                  </a:spcBef>
                  <a:buFont typeface="Arial" charset="0"/>
                  <a:buChar char="•"/>
                  <a:defRPr sz="3200">
                    <a:solidFill>
                      <a:schemeClr val="tx1"/>
                    </a:solidFill>
                    <a:latin typeface="Calibri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Font typeface="Arial" charset="0"/>
                  <a:buChar char="–"/>
                  <a:defRPr sz="2800">
                    <a:solidFill>
                      <a:schemeClr val="tx1"/>
                    </a:solidFill>
                    <a:latin typeface="Calibri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Font typeface="Arial" charset="0"/>
                  <a:buChar char="•"/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Font typeface="Arial" charset="0"/>
                  <a:buChar char="–"/>
                  <a:defRPr sz="2000">
                    <a:solidFill>
                      <a:schemeClr val="tx1"/>
                    </a:solidFill>
                    <a:latin typeface="Calibri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charset="0"/>
                    <a:ea typeface="ＭＳ Ｐゴシック" charset="-128"/>
                  </a:defRPr>
                </a:lvl5pPr>
                <a:lvl6pPr marL="25146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charset="0"/>
                    <a:ea typeface="ＭＳ Ｐゴシック" charset="-128"/>
                  </a:defRPr>
                </a:lvl6pPr>
                <a:lvl7pPr marL="29718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charset="0"/>
                    <a:ea typeface="ＭＳ Ｐゴシック" charset="-128"/>
                  </a:defRPr>
                </a:lvl7pPr>
                <a:lvl8pPr marL="34290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charset="0"/>
                    <a:ea typeface="ＭＳ Ｐゴシック" charset="-128"/>
                  </a:defRPr>
                </a:lvl8pPr>
                <a:lvl9pPr marL="38862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charset="0"/>
                    <a:ea typeface="ＭＳ Ｐゴシック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>
                  <a:latin typeface="Arial" charset="0"/>
                </a:endParaRPr>
              </a:p>
            </p:txBody>
          </p:sp>
        </p:grpSp>
        <p:grpSp>
          <p:nvGrpSpPr>
            <p:cNvPr id="28723" name="Group 37"/>
            <p:cNvGrpSpPr>
              <a:grpSpLocks/>
            </p:cNvGrpSpPr>
            <p:nvPr/>
          </p:nvGrpSpPr>
          <p:grpSpPr bwMode="auto">
            <a:xfrm>
              <a:off x="1161" y="2058"/>
              <a:ext cx="336" cy="438"/>
              <a:chOff x="1775" y="824"/>
              <a:chExt cx="378" cy="575"/>
            </a:xfrm>
          </p:grpSpPr>
          <p:sp>
            <p:nvSpPr>
              <p:cNvPr id="28724" name="tower"/>
              <p:cNvSpPr>
                <a:spLocks noEditPoints="1" noChangeArrowheads="1"/>
              </p:cNvSpPr>
              <p:nvPr/>
            </p:nvSpPr>
            <p:spPr bwMode="auto">
              <a:xfrm>
                <a:off x="1775" y="824"/>
                <a:ext cx="298" cy="415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435 w 21600"/>
                  <a:gd name="T31" fmla="*/ 22537 h 21600"/>
                  <a:gd name="T32" fmla="*/ 21455 w 21600"/>
                  <a:gd name="T33" fmla="*/ 27013 h 21600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21600" h="21600" extrusionOk="0">
                    <a:moveTo>
                      <a:pt x="0" y="2184"/>
                    </a:moveTo>
                    <a:lnTo>
                      <a:pt x="6664" y="0"/>
                    </a:lnTo>
                    <a:lnTo>
                      <a:pt x="10800" y="0"/>
                    </a:lnTo>
                    <a:lnTo>
                      <a:pt x="21600" y="0"/>
                    </a:lnTo>
                    <a:lnTo>
                      <a:pt x="21600" y="11649"/>
                    </a:lnTo>
                    <a:lnTo>
                      <a:pt x="21600" y="19416"/>
                    </a:lnTo>
                    <a:lnTo>
                      <a:pt x="15166" y="21600"/>
                    </a:lnTo>
                    <a:lnTo>
                      <a:pt x="10570" y="21600"/>
                    </a:lnTo>
                    <a:lnTo>
                      <a:pt x="0" y="21600"/>
                    </a:lnTo>
                    <a:lnTo>
                      <a:pt x="0" y="11528"/>
                    </a:lnTo>
                    <a:lnTo>
                      <a:pt x="0" y="2184"/>
                    </a:lnTo>
                    <a:close/>
                  </a:path>
                  <a:path w="21600" h="21600" extrusionOk="0">
                    <a:moveTo>
                      <a:pt x="0" y="2184"/>
                    </a:moveTo>
                    <a:lnTo>
                      <a:pt x="0" y="2184"/>
                    </a:lnTo>
                    <a:lnTo>
                      <a:pt x="14706" y="2184"/>
                    </a:lnTo>
                    <a:lnTo>
                      <a:pt x="21600" y="0"/>
                    </a:lnTo>
                    <a:moveTo>
                      <a:pt x="0" y="2184"/>
                    </a:moveTo>
                    <a:lnTo>
                      <a:pt x="14706" y="2184"/>
                    </a:lnTo>
                    <a:lnTo>
                      <a:pt x="14706" y="5339"/>
                    </a:lnTo>
                    <a:lnTo>
                      <a:pt x="14706" y="17474"/>
                    </a:lnTo>
                    <a:lnTo>
                      <a:pt x="14706" y="21600"/>
                    </a:lnTo>
                    <a:moveTo>
                      <a:pt x="1149" y="3034"/>
                    </a:moveTo>
                    <a:lnTo>
                      <a:pt x="13328" y="3034"/>
                    </a:lnTo>
                    <a:lnTo>
                      <a:pt x="13328" y="3519"/>
                    </a:lnTo>
                    <a:lnTo>
                      <a:pt x="1149" y="3519"/>
                    </a:lnTo>
                    <a:lnTo>
                      <a:pt x="1149" y="3034"/>
                    </a:lnTo>
                    <a:moveTo>
                      <a:pt x="1149" y="4490"/>
                    </a:moveTo>
                    <a:lnTo>
                      <a:pt x="13328" y="4490"/>
                    </a:lnTo>
                    <a:lnTo>
                      <a:pt x="13328" y="4854"/>
                    </a:lnTo>
                    <a:lnTo>
                      <a:pt x="1149" y="4854"/>
                    </a:lnTo>
                    <a:lnTo>
                      <a:pt x="1149" y="4490"/>
                    </a:lnTo>
                    <a:moveTo>
                      <a:pt x="1149" y="5946"/>
                    </a:moveTo>
                    <a:lnTo>
                      <a:pt x="13328" y="5946"/>
                    </a:lnTo>
                    <a:lnTo>
                      <a:pt x="13328" y="6310"/>
                    </a:lnTo>
                    <a:lnTo>
                      <a:pt x="1149" y="6310"/>
                    </a:lnTo>
                    <a:lnTo>
                      <a:pt x="1149" y="5946"/>
                    </a:lnTo>
                  </a:path>
                </a:pathLst>
              </a:custGeom>
              <a:gradFill rotWithShape="0">
                <a:gsLst>
                  <a:gs pos="0">
                    <a:srgbClr val="FFFFCC"/>
                  </a:gs>
                  <a:gs pos="100000">
                    <a:srgbClr val="76765E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725" name="AutoShape 39"/>
              <p:cNvSpPr>
                <a:spLocks noChangeArrowheads="1"/>
              </p:cNvSpPr>
              <p:nvPr/>
            </p:nvSpPr>
            <p:spPr bwMode="auto">
              <a:xfrm>
                <a:off x="1927" y="1089"/>
                <a:ext cx="226" cy="310"/>
              </a:xfrm>
              <a:prstGeom prst="can">
                <a:avLst>
                  <a:gd name="adj" fmla="val 34292"/>
                </a:avLst>
              </a:prstGeom>
              <a:gradFill rotWithShape="1">
                <a:gsLst>
                  <a:gs pos="0">
                    <a:srgbClr val="FFCC99"/>
                  </a:gs>
                  <a:gs pos="100000">
                    <a:srgbClr val="765E47"/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lIns="0" tIns="0" rIns="0" bIns="0"/>
              <a:lstStyle>
                <a:lvl1pPr>
                  <a:spcBef>
                    <a:spcPct val="20000"/>
                  </a:spcBef>
                  <a:buFont typeface="Arial" charset="0"/>
                  <a:buChar char="•"/>
                  <a:defRPr sz="3200">
                    <a:solidFill>
                      <a:schemeClr val="tx1"/>
                    </a:solidFill>
                    <a:latin typeface="Calibri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Font typeface="Arial" charset="0"/>
                  <a:buChar char="–"/>
                  <a:defRPr sz="2800">
                    <a:solidFill>
                      <a:schemeClr val="tx1"/>
                    </a:solidFill>
                    <a:latin typeface="Calibri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Font typeface="Arial" charset="0"/>
                  <a:buChar char="•"/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Font typeface="Arial" charset="0"/>
                  <a:buChar char="–"/>
                  <a:defRPr sz="2000">
                    <a:solidFill>
                      <a:schemeClr val="tx1"/>
                    </a:solidFill>
                    <a:latin typeface="Calibri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charset="0"/>
                    <a:ea typeface="ＭＳ Ｐゴシック" charset="-128"/>
                  </a:defRPr>
                </a:lvl5pPr>
                <a:lvl6pPr marL="25146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charset="0"/>
                    <a:ea typeface="ＭＳ Ｐゴシック" charset="-128"/>
                  </a:defRPr>
                </a:lvl6pPr>
                <a:lvl7pPr marL="29718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charset="0"/>
                    <a:ea typeface="ＭＳ Ｐゴシック" charset="-128"/>
                  </a:defRPr>
                </a:lvl7pPr>
                <a:lvl8pPr marL="34290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charset="0"/>
                    <a:ea typeface="ＭＳ Ｐゴシック" charset="-128"/>
                  </a:defRPr>
                </a:lvl8pPr>
                <a:lvl9pPr marL="38862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charset="0"/>
                    <a:ea typeface="ＭＳ Ｐゴシック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>
                  <a:latin typeface="Arial" charset="0"/>
                </a:endParaRPr>
              </a:p>
            </p:txBody>
          </p:sp>
        </p:grpSp>
      </p:grpSp>
      <p:sp>
        <p:nvSpPr>
          <p:cNvPr id="1054760" name="AutoShape 40"/>
          <p:cNvSpPr>
            <a:spLocks noChangeArrowheads="1"/>
          </p:cNvSpPr>
          <p:nvPr/>
        </p:nvSpPr>
        <p:spPr bwMode="auto">
          <a:xfrm>
            <a:off x="6169025" y="1143000"/>
            <a:ext cx="2289175" cy="1209675"/>
          </a:xfrm>
          <a:prstGeom prst="wedgeRoundRectCallout">
            <a:avLst>
              <a:gd name="adj1" fmla="val -70597"/>
              <a:gd name="adj2" fmla="val 48949"/>
              <a:gd name="adj3" fmla="val 16667"/>
            </a:avLst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50000"/>
              </a:schemeClr>
            </a:outerShdw>
          </a:effectLst>
        </p:spPr>
        <p:txBody>
          <a:bodyPr lIns="0" rIns="0"/>
          <a:lstStyle/>
          <a:p>
            <a:pPr marL="169863" indent="-169863" eaLnBrk="1" hangingPunct="1">
              <a:defRPr/>
            </a:pPr>
            <a:r>
              <a:rPr lang="en-US" altLang="ja-JP" b="1">
                <a:solidFill>
                  <a:srgbClr val="FF0000"/>
                </a:solidFill>
                <a:latin typeface="Arial" pitchFamily="-109" charset="0"/>
                <a:ea typeface="MS PGothic" pitchFamily="34" charset="-128"/>
                <a:cs typeface="Arial" pitchFamily="-109" charset="0"/>
              </a:rPr>
              <a:t>Cluster Computing</a:t>
            </a:r>
          </a:p>
          <a:p>
            <a:pPr marL="169863" indent="-169863" eaLnBrk="1" hangingPunct="1">
              <a:buFontTx/>
              <a:buChar char="•"/>
              <a:defRPr/>
            </a:pPr>
            <a:r>
              <a:rPr lang="en-US" altLang="ja-JP" sz="1600">
                <a:solidFill>
                  <a:srgbClr val="FF0000"/>
                </a:solidFill>
                <a:latin typeface="Arial" pitchFamily="-109" charset="0"/>
                <a:ea typeface="MS PGothic" pitchFamily="34" charset="-128"/>
                <a:cs typeface="Arial" pitchFamily="-109" charset="0"/>
              </a:rPr>
              <a:t>Tightly coupled</a:t>
            </a:r>
          </a:p>
          <a:p>
            <a:pPr marL="169863" indent="-169863" eaLnBrk="1" hangingPunct="1">
              <a:buFontTx/>
              <a:buChar char="•"/>
              <a:defRPr/>
            </a:pPr>
            <a:r>
              <a:rPr lang="en-US" altLang="ja-JP" sz="1600">
                <a:solidFill>
                  <a:srgbClr val="FF0000"/>
                </a:solidFill>
                <a:latin typeface="Arial" pitchFamily="-109" charset="0"/>
                <a:ea typeface="MS PGothic" pitchFamily="34" charset="-128"/>
                <a:cs typeface="Arial" pitchFamily="-109" charset="0"/>
              </a:rPr>
              <a:t>Homogeneous</a:t>
            </a:r>
          </a:p>
          <a:p>
            <a:pPr marL="169863" indent="-169863" eaLnBrk="1" hangingPunct="1">
              <a:buFontTx/>
              <a:buChar char="•"/>
              <a:defRPr/>
            </a:pPr>
            <a:r>
              <a:rPr lang="en-US" altLang="ja-JP" sz="1600">
                <a:solidFill>
                  <a:srgbClr val="FF0000"/>
                </a:solidFill>
                <a:latin typeface="Arial" pitchFamily="-109" charset="0"/>
                <a:ea typeface="MS PGothic" pitchFamily="34" charset="-128"/>
                <a:cs typeface="Arial" pitchFamily="-109" charset="0"/>
              </a:rPr>
              <a:t>Single System Image</a:t>
            </a:r>
          </a:p>
        </p:txBody>
      </p:sp>
      <p:grpSp>
        <p:nvGrpSpPr>
          <p:cNvPr id="13" name="Group 41"/>
          <p:cNvGrpSpPr>
            <a:grpSpLocks/>
          </p:cNvGrpSpPr>
          <p:nvPr/>
        </p:nvGrpSpPr>
        <p:grpSpPr bwMode="auto">
          <a:xfrm>
            <a:off x="3697288" y="2720975"/>
            <a:ext cx="5183187" cy="3519488"/>
            <a:chOff x="2329" y="1714"/>
            <a:chExt cx="3265" cy="2217"/>
          </a:xfrm>
        </p:grpSpPr>
        <p:grpSp>
          <p:nvGrpSpPr>
            <p:cNvPr id="28684" name="Group 42"/>
            <p:cNvGrpSpPr>
              <a:grpSpLocks/>
            </p:cNvGrpSpPr>
            <p:nvPr/>
          </p:nvGrpSpPr>
          <p:grpSpPr bwMode="auto">
            <a:xfrm>
              <a:off x="3034" y="1714"/>
              <a:ext cx="2560" cy="2217"/>
              <a:chOff x="2883" y="1880"/>
              <a:chExt cx="2520" cy="2237"/>
            </a:xfrm>
          </p:grpSpPr>
          <p:sp>
            <p:nvSpPr>
              <p:cNvPr id="1054763" name="Cloud"/>
              <p:cNvSpPr>
                <a:spLocks noChangeAspect="1" noEditPoints="1" noChangeArrowheads="1"/>
              </p:cNvSpPr>
              <p:nvPr/>
            </p:nvSpPr>
            <p:spPr bwMode="auto">
              <a:xfrm>
                <a:off x="2883" y="2083"/>
                <a:ext cx="2520" cy="1887"/>
              </a:xfrm>
              <a:custGeom>
                <a:avLst/>
                <a:gdLst>
                  <a:gd name="T0" fmla="*/ 1 w 21600"/>
                  <a:gd name="T1" fmla="*/ 82 h 21600"/>
                  <a:gd name="T2" fmla="*/ 147 w 21600"/>
                  <a:gd name="T3" fmla="*/ 165 h 21600"/>
                  <a:gd name="T4" fmla="*/ 294 w 21600"/>
                  <a:gd name="T5" fmla="*/ 82 h 21600"/>
                  <a:gd name="T6" fmla="*/ 147 w 21600"/>
                  <a:gd name="T7" fmla="*/ 9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2974 w 21600"/>
                  <a:gd name="T13" fmla="*/ 3262 h 21600"/>
                  <a:gd name="T14" fmla="*/ 17083 w 21600"/>
                  <a:gd name="T15" fmla="*/ 17342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 extrusionOk="0">
                    <a:moveTo>
                      <a:pt x="1949" y="7180"/>
                    </a:moveTo>
                    <a:cubicBezTo>
                      <a:pt x="841" y="7336"/>
                      <a:pt x="-1" y="8613"/>
                      <a:pt x="-1" y="10137"/>
                    </a:cubicBezTo>
                    <a:cubicBezTo>
                      <a:pt x="-1" y="11192"/>
                      <a:pt x="409" y="12169"/>
                      <a:pt x="1074" y="12702"/>
                    </a:cubicBezTo>
                    <a:lnTo>
                      <a:pt x="1063" y="12668"/>
                    </a:lnTo>
                    <a:cubicBezTo>
                      <a:pt x="685" y="13217"/>
                      <a:pt x="474" y="13940"/>
                      <a:pt x="474" y="14690"/>
                    </a:cubicBezTo>
                    <a:cubicBezTo>
                      <a:pt x="475" y="16325"/>
                      <a:pt x="1451" y="17650"/>
                      <a:pt x="2655" y="17650"/>
                    </a:cubicBezTo>
                    <a:cubicBezTo>
                      <a:pt x="2739" y="17650"/>
                      <a:pt x="2824" y="17643"/>
                      <a:pt x="2909" y="17629"/>
                    </a:cubicBezTo>
                    <a:lnTo>
                      <a:pt x="2897" y="17649"/>
                    </a:lnTo>
                    <a:cubicBezTo>
                      <a:pt x="3585" y="19288"/>
                      <a:pt x="4863" y="20299"/>
                      <a:pt x="6247" y="20299"/>
                    </a:cubicBezTo>
                    <a:cubicBezTo>
                      <a:pt x="6947" y="20299"/>
                      <a:pt x="7635" y="20039"/>
                      <a:pt x="8235" y="19546"/>
                    </a:cubicBezTo>
                    <a:lnTo>
                      <a:pt x="8229" y="19550"/>
                    </a:lnTo>
                    <a:cubicBezTo>
                      <a:pt x="8855" y="20829"/>
                      <a:pt x="9908" y="21596"/>
                      <a:pt x="11036" y="21596"/>
                    </a:cubicBezTo>
                    <a:cubicBezTo>
                      <a:pt x="12523" y="21596"/>
                      <a:pt x="13836" y="20267"/>
                      <a:pt x="14267" y="18324"/>
                    </a:cubicBezTo>
                    <a:lnTo>
                      <a:pt x="14270" y="18350"/>
                    </a:lnTo>
                    <a:cubicBezTo>
                      <a:pt x="14730" y="18740"/>
                      <a:pt x="15260" y="18946"/>
                      <a:pt x="15802" y="18946"/>
                    </a:cubicBezTo>
                    <a:cubicBezTo>
                      <a:pt x="17390" y="18946"/>
                      <a:pt x="18682" y="17205"/>
                      <a:pt x="18694" y="15045"/>
                    </a:cubicBezTo>
                    <a:lnTo>
                      <a:pt x="18689" y="15035"/>
                    </a:lnTo>
                    <a:cubicBezTo>
                      <a:pt x="20357" y="14710"/>
                      <a:pt x="21597" y="12765"/>
                      <a:pt x="21597" y="10472"/>
                    </a:cubicBezTo>
                    <a:cubicBezTo>
                      <a:pt x="21597" y="9456"/>
                      <a:pt x="21350" y="8469"/>
                      <a:pt x="20896" y="7663"/>
                    </a:cubicBezTo>
                    <a:lnTo>
                      <a:pt x="20889" y="7661"/>
                    </a:lnTo>
                    <a:cubicBezTo>
                      <a:pt x="21031" y="7208"/>
                      <a:pt x="21105" y="6721"/>
                      <a:pt x="21105" y="6228"/>
                    </a:cubicBezTo>
                    <a:cubicBezTo>
                      <a:pt x="21105" y="4588"/>
                      <a:pt x="20299" y="3150"/>
                      <a:pt x="19139" y="2719"/>
                    </a:cubicBezTo>
                    <a:lnTo>
                      <a:pt x="19148" y="2712"/>
                    </a:lnTo>
                    <a:cubicBezTo>
                      <a:pt x="18940" y="1142"/>
                      <a:pt x="17933" y="-1"/>
                      <a:pt x="16758" y="-1"/>
                    </a:cubicBezTo>
                    <a:cubicBezTo>
                      <a:pt x="16044" y="-1"/>
                      <a:pt x="15367" y="426"/>
                      <a:pt x="14905" y="1165"/>
                    </a:cubicBezTo>
                    <a:lnTo>
                      <a:pt x="14909" y="1170"/>
                    </a:lnTo>
                    <a:cubicBezTo>
                      <a:pt x="14497" y="432"/>
                      <a:pt x="13855" y="-1"/>
                      <a:pt x="13174" y="-1"/>
                    </a:cubicBezTo>
                    <a:cubicBezTo>
                      <a:pt x="12347" y="-1"/>
                      <a:pt x="11590" y="637"/>
                      <a:pt x="11221" y="1645"/>
                    </a:cubicBezTo>
                    <a:lnTo>
                      <a:pt x="11229" y="1694"/>
                    </a:lnTo>
                    <a:cubicBezTo>
                      <a:pt x="10730" y="1024"/>
                      <a:pt x="10058" y="649"/>
                      <a:pt x="9358" y="649"/>
                    </a:cubicBezTo>
                    <a:cubicBezTo>
                      <a:pt x="8372" y="649"/>
                      <a:pt x="7466" y="1391"/>
                      <a:pt x="7003" y="2578"/>
                    </a:cubicBezTo>
                    <a:lnTo>
                      <a:pt x="6995" y="2602"/>
                    </a:lnTo>
                    <a:cubicBezTo>
                      <a:pt x="6477" y="2189"/>
                      <a:pt x="5888" y="1971"/>
                      <a:pt x="5288" y="1971"/>
                    </a:cubicBezTo>
                    <a:cubicBezTo>
                      <a:pt x="3423" y="1972"/>
                      <a:pt x="1912" y="4029"/>
                      <a:pt x="1912" y="6567"/>
                    </a:cubicBezTo>
                    <a:cubicBezTo>
                      <a:pt x="1911" y="6774"/>
                      <a:pt x="1922" y="6981"/>
                      <a:pt x="1942" y="7186"/>
                    </a:cubicBezTo>
                    <a:lnTo>
                      <a:pt x="1949" y="7180"/>
                    </a:lnTo>
                    <a:close/>
                  </a:path>
                  <a:path w="21600" h="21600" fill="none" extrusionOk="0">
                    <a:moveTo>
                      <a:pt x="1074" y="12702"/>
                    </a:moveTo>
                    <a:cubicBezTo>
                      <a:pt x="1407" y="12969"/>
                      <a:pt x="1786" y="13109"/>
                      <a:pt x="2172" y="13109"/>
                    </a:cubicBezTo>
                    <a:cubicBezTo>
                      <a:pt x="2228" y="13109"/>
                      <a:pt x="2285" y="13107"/>
                      <a:pt x="2341" y="13101"/>
                    </a:cubicBezTo>
                  </a:path>
                  <a:path w="21600" h="21600" fill="none" extrusionOk="0">
                    <a:moveTo>
                      <a:pt x="2909" y="17629"/>
                    </a:moveTo>
                    <a:cubicBezTo>
                      <a:pt x="3099" y="17599"/>
                      <a:pt x="3285" y="17535"/>
                      <a:pt x="3463" y="17439"/>
                    </a:cubicBezTo>
                  </a:path>
                  <a:path w="21600" h="21600" fill="none" extrusionOk="0">
                    <a:moveTo>
                      <a:pt x="7895" y="18680"/>
                    </a:moveTo>
                    <a:cubicBezTo>
                      <a:pt x="7983" y="18985"/>
                      <a:pt x="8095" y="19277"/>
                      <a:pt x="8229" y="19550"/>
                    </a:cubicBezTo>
                  </a:path>
                  <a:path w="21600" h="21600" fill="none" extrusionOk="0">
                    <a:moveTo>
                      <a:pt x="14267" y="18324"/>
                    </a:moveTo>
                    <a:cubicBezTo>
                      <a:pt x="14336" y="18013"/>
                      <a:pt x="14380" y="17693"/>
                      <a:pt x="14400" y="17370"/>
                    </a:cubicBezTo>
                  </a:path>
                  <a:path w="21600" h="21600" fill="none" extrusionOk="0">
                    <a:moveTo>
                      <a:pt x="18694" y="15045"/>
                    </a:moveTo>
                    <a:cubicBezTo>
                      <a:pt x="18694" y="15034"/>
                      <a:pt x="18695" y="15024"/>
                      <a:pt x="18695" y="15013"/>
                    </a:cubicBezTo>
                    <a:cubicBezTo>
                      <a:pt x="18695" y="13508"/>
                      <a:pt x="18063" y="12136"/>
                      <a:pt x="17069" y="11477"/>
                    </a:cubicBezTo>
                  </a:path>
                  <a:path w="21600" h="21600" fill="none" extrusionOk="0">
                    <a:moveTo>
                      <a:pt x="20165" y="8999"/>
                    </a:moveTo>
                    <a:cubicBezTo>
                      <a:pt x="20479" y="8635"/>
                      <a:pt x="20726" y="8177"/>
                      <a:pt x="20889" y="7661"/>
                    </a:cubicBezTo>
                  </a:path>
                  <a:path w="21600" h="21600" fill="none" extrusionOk="0">
                    <a:moveTo>
                      <a:pt x="19186" y="3344"/>
                    </a:moveTo>
                    <a:cubicBezTo>
                      <a:pt x="19186" y="3328"/>
                      <a:pt x="19187" y="3313"/>
                      <a:pt x="19187" y="3297"/>
                    </a:cubicBezTo>
                    <a:cubicBezTo>
                      <a:pt x="19187" y="3101"/>
                      <a:pt x="19174" y="2905"/>
                      <a:pt x="19148" y="2712"/>
                    </a:cubicBezTo>
                  </a:path>
                  <a:path w="21600" h="21600" fill="none" extrusionOk="0">
                    <a:moveTo>
                      <a:pt x="14905" y="1165"/>
                    </a:moveTo>
                    <a:cubicBezTo>
                      <a:pt x="14754" y="1408"/>
                      <a:pt x="14629" y="1679"/>
                      <a:pt x="14535" y="1971"/>
                    </a:cubicBezTo>
                  </a:path>
                  <a:path w="21600" h="21600" fill="none" extrusionOk="0">
                    <a:moveTo>
                      <a:pt x="11221" y="1645"/>
                    </a:moveTo>
                    <a:cubicBezTo>
                      <a:pt x="11140" y="1866"/>
                      <a:pt x="11080" y="2099"/>
                      <a:pt x="11041" y="2340"/>
                    </a:cubicBezTo>
                  </a:path>
                  <a:path w="21600" h="21600" fill="none" extrusionOk="0">
                    <a:moveTo>
                      <a:pt x="7645" y="3276"/>
                    </a:moveTo>
                    <a:cubicBezTo>
                      <a:pt x="7449" y="3016"/>
                      <a:pt x="7231" y="2790"/>
                      <a:pt x="6995" y="2602"/>
                    </a:cubicBezTo>
                  </a:path>
                  <a:path w="21600" h="21600" fill="none" extrusionOk="0">
                    <a:moveTo>
                      <a:pt x="1942" y="7186"/>
                    </a:moveTo>
                    <a:cubicBezTo>
                      <a:pt x="1966" y="7426"/>
                      <a:pt x="2004" y="7663"/>
                      <a:pt x="2056" y="7895"/>
                    </a:cubicBezTo>
                  </a:path>
                </a:pathLst>
              </a:custGeom>
              <a:solidFill>
                <a:srgbClr val="CC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blurRad="63500" dist="107763" dir="2700000" algn="ctr" rotWithShape="0">
                  <a:srgbClr val="000000">
                    <a:alpha val="74997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703" name="tower"/>
              <p:cNvSpPr>
                <a:spLocks noEditPoints="1" noChangeArrowheads="1"/>
              </p:cNvSpPr>
              <p:nvPr/>
            </p:nvSpPr>
            <p:spPr bwMode="auto">
              <a:xfrm>
                <a:off x="3345" y="2058"/>
                <a:ext cx="346" cy="41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437 w 21600"/>
                  <a:gd name="T31" fmla="*/ 22535 h 21600"/>
                  <a:gd name="T32" fmla="*/ 21475 w 21600"/>
                  <a:gd name="T33" fmla="*/ 27000 h 21600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21600" h="21600" extrusionOk="0">
                    <a:moveTo>
                      <a:pt x="0" y="2184"/>
                    </a:moveTo>
                    <a:lnTo>
                      <a:pt x="6664" y="0"/>
                    </a:lnTo>
                    <a:lnTo>
                      <a:pt x="10800" y="0"/>
                    </a:lnTo>
                    <a:lnTo>
                      <a:pt x="21600" y="0"/>
                    </a:lnTo>
                    <a:lnTo>
                      <a:pt x="21600" y="11649"/>
                    </a:lnTo>
                    <a:lnTo>
                      <a:pt x="21600" y="19416"/>
                    </a:lnTo>
                    <a:lnTo>
                      <a:pt x="15166" y="21600"/>
                    </a:lnTo>
                    <a:lnTo>
                      <a:pt x="10570" y="21600"/>
                    </a:lnTo>
                    <a:lnTo>
                      <a:pt x="0" y="21600"/>
                    </a:lnTo>
                    <a:lnTo>
                      <a:pt x="0" y="11528"/>
                    </a:lnTo>
                    <a:lnTo>
                      <a:pt x="0" y="2184"/>
                    </a:lnTo>
                    <a:close/>
                  </a:path>
                  <a:path w="21600" h="21600" extrusionOk="0">
                    <a:moveTo>
                      <a:pt x="0" y="2184"/>
                    </a:moveTo>
                    <a:lnTo>
                      <a:pt x="0" y="2184"/>
                    </a:lnTo>
                    <a:lnTo>
                      <a:pt x="14706" y="2184"/>
                    </a:lnTo>
                    <a:lnTo>
                      <a:pt x="21600" y="0"/>
                    </a:lnTo>
                    <a:moveTo>
                      <a:pt x="0" y="2184"/>
                    </a:moveTo>
                    <a:lnTo>
                      <a:pt x="14706" y="2184"/>
                    </a:lnTo>
                    <a:lnTo>
                      <a:pt x="14706" y="5339"/>
                    </a:lnTo>
                    <a:lnTo>
                      <a:pt x="14706" y="17474"/>
                    </a:lnTo>
                    <a:lnTo>
                      <a:pt x="14706" y="21600"/>
                    </a:lnTo>
                    <a:moveTo>
                      <a:pt x="1149" y="3034"/>
                    </a:moveTo>
                    <a:lnTo>
                      <a:pt x="13328" y="3034"/>
                    </a:lnTo>
                    <a:lnTo>
                      <a:pt x="13328" y="3519"/>
                    </a:lnTo>
                    <a:lnTo>
                      <a:pt x="1149" y="3519"/>
                    </a:lnTo>
                    <a:lnTo>
                      <a:pt x="1149" y="3034"/>
                    </a:lnTo>
                    <a:moveTo>
                      <a:pt x="1149" y="4490"/>
                    </a:moveTo>
                    <a:lnTo>
                      <a:pt x="13328" y="4490"/>
                    </a:lnTo>
                    <a:lnTo>
                      <a:pt x="13328" y="4854"/>
                    </a:lnTo>
                    <a:lnTo>
                      <a:pt x="1149" y="4854"/>
                    </a:lnTo>
                    <a:lnTo>
                      <a:pt x="1149" y="4490"/>
                    </a:lnTo>
                    <a:moveTo>
                      <a:pt x="1149" y="5946"/>
                    </a:moveTo>
                    <a:lnTo>
                      <a:pt x="13328" y="5946"/>
                    </a:lnTo>
                    <a:lnTo>
                      <a:pt x="13328" y="6310"/>
                    </a:lnTo>
                    <a:lnTo>
                      <a:pt x="1149" y="6310"/>
                    </a:lnTo>
                    <a:lnTo>
                      <a:pt x="1149" y="5946"/>
                    </a:lnTo>
                  </a:path>
                </a:pathLst>
              </a:custGeom>
              <a:gradFill rotWithShape="0">
                <a:gsLst>
                  <a:gs pos="0">
                    <a:srgbClr val="FFFFCC"/>
                  </a:gs>
                  <a:gs pos="100000">
                    <a:srgbClr val="76765E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28704" name="Group 45"/>
              <p:cNvGrpSpPr>
                <a:grpSpLocks/>
              </p:cNvGrpSpPr>
              <p:nvPr/>
            </p:nvGrpSpPr>
            <p:grpSpPr bwMode="auto">
              <a:xfrm>
                <a:off x="4515" y="1880"/>
                <a:ext cx="493" cy="584"/>
                <a:chOff x="1775" y="824"/>
                <a:chExt cx="378" cy="575"/>
              </a:xfrm>
            </p:grpSpPr>
            <p:sp>
              <p:nvSpPr>
                <p:cNvPr id="28716" name="tower"/>
                <p:cNvSpPr>
                  <a:spLocks noEditPoints="1" noChangeArrowheads="1"/>
                </p:cNvSpPr>
                <p:nvPr/>
              </p:nvSpPr>
              <p:spPr bwMode="auto">
                <a:xfrm>
                  <a:off x="1775" y="824"/>
                  <a:ext cx="298" cy="415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w 21600"/>
                    <a:gd name="T13" fmla="*/ 0 h 21600"/>
                    <a:gd name="T14" fmla="*/ 0 w 21600"/>
                    <a:gd name="T15" fmla="*/ 0 h 21600"/>
                    <a:gd name="T16" fmla="*/ 0 w 21600"/>
                    <a:gd name="T17" fmla="*/ 0 h 21600"/>
                    <a:gd name="T18" fmla="*/ 0 w 21600"/>
                    <a:gd name="T19" fmla="*/ 0 h 21600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435 w 21600"/>
                    <a:gd name="T31" fmla="*/ 22537 h 21600"/>
                    <a:gd name="T32" fmla="*/ 21455 w 21600"/>
                    <a:gd name="T33" fmla="*/ 27013 h 21600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21600" h="21600" extrusionOk="0">
                      <a:moveTo>
                        <a:pt x="0" y="2184"/>
                      </a:moveTo>
                      <a:lnTo>
                        <a:pt x="6664" y="0"/>
                      </a:lnTo>
                      <a:lnTo>
                        <a:pt x="10800" y="0"/>
                      </a:lnTo>
                      <a:lnTo>
                        <a:pt x="21600" y="0"/>
                      </a:lnTo>
                      <a:lnTo>
                        <a:pt x="21600" y="11649"/>
                      </a:lnTo>
                      <a:lnTo>
                        <a:pt x="21600" y="19416"/>
                      </a:lnTo>
                      <a:lnTo>
                        <a:pt x="15166" y="21600"/>
                      </a:lnTo>
                      <a:lnTo>
                        <a:pt x="10570" y="21600"/>
                      </a:lnTo>
                      <a:lnTo>
                        <a:pt x="0" y="21600"/>
                      </a:lnTo>
                      <a:lnTo>
                        <a:pt x="0" y="11528"/>
                      </a:lnTo>
                      <a:lnTo>
                        <a:pt x="0" y="2184"/>
                      </a:lnTo>
                      <a:close/>
                    </a:path>
                    <a:path w="21600" h="21600" extrusionOk="0">
                      <a:moveTo>
                        <a:pt x="0" y="2184"/>
                      </a:moveTo>
                      <a:lnTo>
                        <a:pt x="0" y="2184"/>
                      </a:lnTo>
                      <a:lnTo>
                        <a:pt x="14706" y="2184"/>
                      </a:lnTo>
                      <a:lnTo>
                        <a:pt x="21600" y="0"/>
                      </a:lnTo>
                      <a:moveTo>
                        <a:pt x="0" y="2184"/>
                      </a:moveTo>
                      <a:lnTo>
                        <a:pt x="14706" y="2184"/>
                      </a:lnTo>
                      <a:lnTo>
                        <a:pt x="14706" y="5339"/>
                      </a:lnTo>
                      <a:lnTo>
                        <a:pt x="14706" y="17474"/>
                      </a:lnTo>
                      <a:lnTo>
                        <a:pt x="14706" y="21600"/>
                      </a:lnTo>
                      <a:moveTo>
                        <a:pt x="1149" y="3034"/>
                      </a:moveTo>
                      <a:lnTo>
                        <a:pt x="13328" y="3034"/>
                      </a:lnTo>
                      <a:lnTo>
                        <a:pt x="13328" y="3519"/>
                      </a:lnTo>
                      <a:lnTo>
                        <a:pt x="1149" y="3519"/>
                      </a:lnTo>
                      <a:lnTo>
                        <a:pt x="1149" y="3034"/>
                      </a:lnTo>
                      <a:moveTo>
                        <a:pt x="1149" y="4490"/>
                      </a:moveTo>
                      <a:lnTo>
                        <a:pt x="13328" y="4490"/>
                      </a:lnTo>
                      <a:lnTo>
                        <a:pt x="13328" y="4854"/>
                      </a:lnTo>
                      <a:lnTo>
                        <a:pt x="1149" y="4854"/>
                      </a:lnTo>
                      <a:lnTo>
                        <a:pt x="1149" y="4490"/>
                      </a:lnTo>
                      <a:moveTo>
                        <a:pt x="1149" y="5946"/>
                      </a:moveTo>
                      <a:lnTo>
                        <a:pt x="13328" y="5946"/>
                      </a:lnTo>
                      <a:lnTo>
                        <a:pt x="13328" y="6310"/>
                      </a:lnTo>
                      <a:lnTo>
                        <a:pt x="1149" y="6310"/>
                      </a:lnTo>
                      <a:lnTo>
                        <a:pt x="1149" y="5946"/>
                      </a:lnTo>
                    </a:path>
                  </a:pathLst>
                </a:custGeom>
                <a:gradFill rotWithShape="0">
                  <a:gsLst>
                    <a:gs pos="0">
                      <a:srgbClr val="FFFFCC"/>
                    </a:gs>
                    <a:gs pos="100000">
                      <a:srgbClr val="76765E"/>
                    </a:gs>
                  </a:gsLst>
                  <a:lin ang="2700000" scaled="1"/>
                </a:gra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8717" name="AutoShape 47"/>
                <p:cNvSpPr>
                  <a:spLocks noChangeArrowheads="1"/>
                </p:cNvSpPr>
                <p:nvPr/>
              </p:nvSpPr>
              <p:spPr bwMode="auto">
                <a:xfrm>
                  <a:off x="1927" y="1089"/>
                  <a:ext cx="226" cy="310"/>
                </a:xfrm>
                <a:prstGeom prst="can">
                  <a:avLst>
                    <a:gd name="adj" fmla="val 34292"/>
                  </a:avLst>
                </a:prstGeom>
                <a:gradFill rotWithShape="1">
                  <a:gsLst>
                    <a:gs pos="0">
                      <a:srgbClr val="FFCC99"/>
                    </a:gs>
                    <a:gs pos="100000">
                      <a:srgbClr val="765E47"/>
                    </a:gs>
                  </a:gsLst>
                  <a:lin ang="0" scaled="1"/>
                </a:gra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lIns="0" tIns="0" rIns="0" bIns="0"/>
                <a:lstStyle>
                  <a:lvl1pPr>
                    <a:spcBef>
                      <a:spcPct val="20000"/>
                    </a:spcBef>
                    <a:buFont typeface="Arial" charset="0"/>
                    <a:buChar char="•"/>
                    <a:defRPr sz="3200">
                      <a:solidFill>
                        <a:schemeClr val="tx1"/>
                      </a:solidFill>
                      <a:latin typeface="Calibri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charset="0"/>
                    <a:buChar char="–"/>
                    <a:defRPr sz="2800">
                      <a:solidFill>
                        <a:schemeClr val="tx1"/>
                      </a:solidFill>
                      <a:latin typeface="Calibri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charset="0"/>
                    <a:buChar char="•"/>
                    <a:defRPr sz="2400">
                      <a:solidFill>
                        <a:schemeClr val="tx1"/>
                      </a:solidFill>
                      <a:latin typeface="Calibri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charset="0"/>
                    <a:buChar char="–"/>
                    <a:defRPr sz="2000">
                      <a:solidFill>
                        <a:schemeClr val="tx1"/>
                      </a:solidFill>
                      <a:latin typeface="Calibri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charset="0"/>
                    <a:buChar char="»"/>
                    <a:defRPr sz="2000">
                      <a:solidFill>
                        <a:schemeClr val="tx1"/>
                      </a:solidFill>
                      <a:latin typeface="Calibri" charset="0"/>
                      <a:ea typeface="ＭＳ Ｐゴシック" charset="-128"/>
                    </a:defRPr>
                  </a:lvl5pPr>
                  <a:lvl6pPr marL="2514600" indent="-228600" defTabSz="4572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charset="0"/>
                    <a:buChar char="»"/>
                    <a:defRPr sz="2000">
                      <a:solidFill>
                        <a:schemeClr val="tx1"/>
                      </a:solidFill>
                      <a:latin typeface="Calibri" charset="0"/>
                      <a:ea typeface="ＭＳ Ｐゴシック" charset="-128"/>
                    </a:defRPr>
                  </a:lvl6pPr>
                  <a:lvl7pPr marL="2971800" indent="-228600" defTabSz="4572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charset="0"/>
                    <a:buChar char="»"/>
                    <a:defRPr sz="2000">
                      <a:solidFill>
                        <a:schemeClr val="tx1"/>
                      </a:solidFill>
                      <a:latin typeface="Calibri" charset="0"/>
                      <a:ea typeface="ＭＳ Ｐゴシック" charset="-128"/>
                    </a:defRPr>
                  </a:lvl7pPr>
                  <a:lvl8pPr marL="3429000" indent="-228600" defTabSz="4572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charset="0"/>
                    <a:buChar char="»"/>
                    <a:defRPr sz="2000">
                      <a:solidFill>
                        <a:schemeClr val="tx1"/>
                      </a:solidFill>
                      <a:latin typeface="Calibri" charset="0"/>
                      <a:ea typeface="ＭＳ Ｐゴシック" charset="-128"/>
                    </a:defRPr>
                  </a:lvl8pPr>
                  <a:lvl9pPr marL="3886200" indent="-228600" defTabSz="4572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charset="0"/>
                    <a:buChar char="»"/>
                    <a:defRPr sz="2000">
                      <a:solidFill>
                        <a:schemeClr val="tx1"/>
                      </a:solidFill>
                      <a:latin typeface="Calibri" charset="0"/>
                      <a:ea typeface="ＭＳ Ｐゴシック" charset="-128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en-US" altLang="en-US" sz="1800">
                    <a:latin typeface="Arial" charset="0"/>
                  </a:endParaRPr>
                </a:p>
              </p:txBody>
            </p:sp>
          </p:grpSp>
          <p:grpSp>
            <p:nvGrpSpPr>
              <p:cNvPr id="28705" name="Group 48"/>
              <p:cNvGrpSpPr>
                <a:grpSpLocks/>
              </p:cNvGrpSpPr>
              <p:nvPr/>
            </p:nvGrpSpPr>
            <p:grpSpPr bwMode="auto">
              <a:xfrm>
                <a:off x="3512" y="3502"/>
                <a:ext cx="450" cy="615"/>
                <a:chOff x="1082" y="3345"/>
                <a:chExt cx="340" cy="573"/>
              </a:xfrm>
            </p:grpSpPr>
            <p:sp>
              <p:nvSpPr>
                <p:cNvPr id="28714" name="tower"/>
                <p:cNvSpPr>
                  <a:spLocks noEditPoints="1" noChangeArrowheads="1"/>
                </p:cNvSpPr>
                <p:nvPr/>
              </p:nvSpPr>
              <p:spPr bwMode="auto">
                <a:xfrm>
                  <a:off x="1082" y="3345"/>
                  <a:ext cx="299" cy="415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w 21600"/>
                    <a:gd name="T13" fmla="*/ 0 h 21600"/>
                    <a:gd name="T14" fmla="*/ 0 w 21600"/>
                    <a:gd name="T15" fmla="*/ 0 h 21600"/>
                    <a:gd name="T16" fmla="*/ 0 w 21600"/>
                    <a:gd name="T17" fmla="*/ 0 h 21600"/>
                    <a:gd name="T18" fmla="*/ 0 w 21600"/>
                    <a:gd name="T19" fmla="*/ 0 h 21600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433 w 21600"/>
                    <a:gd name="T31" fmla="*/ 22537 h 21600"/>
                    <a:gd name="T32" fmla="*/ 21456 w 21600"/>
                    <a:gd name="T33" fmla="*/ 27013 h 21600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21600" h="21600" extrusionOk="0">
                      <a:moveTo>
                        <a:pt x="0" y="2184"/>
                      </a:moveTo>
                      <a:lnTo>
                        <a:pt x="6664" y="0"/>
                      </a:lnTo>
                      <a:lnTo>
                        <a:pt x="10800" y="0"/>
                      </a:lnTo>
                      <a:lnTo>
                        <a:pt x="21600" y="0"/>
                      </a:lnTo>
                      <a:lnTo>
                        <a:pt x="21600" y="11649"/>
                      </a:lnTo>
                      <a:lnTo>
                        <a:pt x="21600" y="19416"/>
                      </a:lnTo>
                      <a:lnTo>
                        <a:pt x="15166" y="21600"/>
                      </a:lnTo>
                      <a:lnTo>
                        <a:pt x="10570" y="21600"/>
                      </a:lnTo>
                      <a:lnTo>
                        <a:pt x="0" y="21600"/>
                      </a:lnTo>
                      <a:lnTo>
                        <a:pt x="0" y="11528"/>
                      </a:lnTo>
                      <a:lnTo>
                        <a:pt x="0" y="2184"/>
                      </a:lnTo>
                      <a:close/>
                    </a:path>
                    <a:path w="21600" h="21600" extrusionOk="0">
                      <a:moveTo>
                        <a:pt x="0" y="2184"/>
                      </a:moveTo>
                      <a:lnTo>
                        <a:pt x="0" y="2184"/>
                      </a:lnTo>
                      <a:lnTo>
                        <a:pt x="14706" y="2184"/>
                      </a:lnTo>
                      <a:lnTo>
                        <a:pt x="21600" y="0"/>
                      </a:lnTo>
                      <a:moveTo>
                        <a:pt x="0" y="2184"/>
                      </a:moveTo>
                      <a:lnTo>
                        <a:pt x="14706" y="2184"/>
                      </a:lnTo>
                      <a:lnTo>
                        <a:pt x="14706" y="5339"/>
                      </a:lnTo>
                      <a:lnTo>
                        <a:pt x="14706" y="17474"/>
                      </a:lnTo>
                      <a:lnTo>
                        <a:pt x="14706" y="21600"/>
                      </a:lnTo>
                      <a:moveTo>
                        <a:pt x="1149" y="3034"/>
                      </a:moveTo>
                      <a:lnTo>
                        <a:pt x="13328" y="3034"/>
                      </a:lnTo>
                      <a:lnTo>
                        <a:pt x="13328" y="3519"/>
                      </a:lnTo>
                      <a:lnTo>
                        <a:pt x="1149" y="3519"/>
                      </a:lnTo>
                      <a:lnTo>
                        <a:pt x="1149" y="3034"/>
                      </a:lnTo>
                      <a:moveTo>
                        <a:pt x="1149" y="4490"/>
                      </a:moveTo>
                      <a:lnTo>
                        <a:pt x="13328" y="4490"/>
                      </a:lnTo>
                      <a:lnTo>
                        <a:pt x="13328" y="4854"/>
                      </a:lnTo>
                      <a:lnTo>
                        <a:pt x="1149" y="4854"/>
                      </a:lnTo>
                      <a:lnTo>
                        <a:pt x="1149" y="4490"/>
                      </a:lnTo>
                      <a:moveTo>
                        <a:pt x="1149" y="5946"/>
                      </a:moveTo>
                      <a:lnTo>
                        <a:pt x="13328" y="5946"/>
                      </a:lnTo>
                      <a:lnTo>
                        <a:pt x="13328" y="6310"/>
                      </a:lnTo>
                      <a:lnTo>
                        <a:pt x="1149" y="6310"/>
                      </a:lnTo>
                      <a:lnTo>
                        <a:pt x="1149" y="5946"/>
                      </a:lnTo>
                    </a:path>
                  </a:pathLst>
                </a:custGeom>
                <a:gradFill rotWithShape="0">
                  <a:gsLst>
                    <a:gs pos="0">
                      <a:srgbClr val="FFFFCC"/>
                    </a:gs>
                    <a:gs pos="100000">
                      <a:srgbClr val="76765E"/>
                    </a:gs>
                  </a:gsLst>
                  <a:lin ang="2700000" scaled="1"/>
                </a:gra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8715" name="AutoShape 50"/>
                <p:cNvSpPr>
                  <a:spLocks noChangeArrowheads="1"/>
                </p:cNvSpPr>
                <p:nvPr/>
              </p:nvSpPr>
              <p:spPr bwMode="auto">
                <a:xfrm>
                  <a:off x="1196" y="3609"/>
                  <a:ext cx="226" cy="309"/>
                </a:xfrm>
                <a:prstGeom prst="can">
                  <a:avLst>
                    <a:gd name="adj" fmla="val 34181"/>
                  </a:avLst>
                </a:prstGeom>
                <a:gradFill rotWithShape="1">
                  <a:gsLst>
                    <a:gs pos="0">
                      <a:srgbClr val="FFCC99"/>
                    </a:gs>
                    <a:gs pos="100000">
                      <a:srgbClr val="765E47"/>
                    </a:gs>
                  </a:gsLst>
                  <a:lin ang="0" scaled="1"/>
                </a:gra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lIns="0" tIns="0" rIns="0" bIns="0"/>
                <a:lstStyle>
                  <a:lvl1pPr>
                    <a:spcBef>
                      <a:spcPct val="20000"/>
                    </a:spcBef>
                    <a:buFont typeface="Arial" charset="0"/>
                    <a:buChar char="•"/>
                    <a:defRPr sz="3200">
                      <a:solidFill>
                        <a:schemeClr val="tx1"/>
                      </a:solidFill>
                      <a:latin typeface="Calibri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charset="0"/>
                    <a:buChar char="–"/>
                    <a:defRPr sz="2800">
                      <a:solidFill>
                        <a:schemeClr val="tx1"/>
                      </a:solidFill>
                      <a:latin typeface="Calibri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charset="0"/>
                    <a:buChar char="•"/>
                    <a:defRPr sz="2400">
                      <a:solidFill>
                        <a:schemeClr val="tx1"/>
                      </a:solidFill>
                      <a:latin typeface="Calibri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charset="0"/>
                    <a:buChar char="–"/>
                    <a:defRPr sz="2000">
                      <a:solidFill>
                        <a:schemeClr val="tx1"/>
                      </a:solidFill>
                      <a:latin typeface="Calibri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charset="0"/>
                    <a:buChar char="»"/>
                    <a:defRPr sz="2000">
                      <a:solidFill>
                        <a:schemeClr val="tx1"/>
                      </a:solidFill>
                      <a:latin typeface="Calibri" charset="0"/>
                      <a:ea typeface="ＭＳ Ｐゴシック" charset="-128"/>
                    </a:defRPr>
                  </a:lvl5pPr>
                  <a:lvl6pPr marL="2514600" indent="-228600" defTabSz="4572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charset="0"/>
                    <a:buChar char="»"/>
                    <a:defRPr sz="2000">
                      <a:solidFill>
                        <a:schemeClr val="tx1"/>
                      </a:solidFill>
                      <a:latin typeface="Calibri" charset="0"/>
                      <a:ea typeface="ＭＳ Ｐゴシック" charset="-128"/>
                    </a:defRPr>
                  </a:lvl6pPr>
                  <a:lvl7pPr marL="2971800" indent="-228600" defTabSz="4572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charset="0"/>
                    <a:buChar char="»"/>
                    <a:defRPr sz="2000">
                      <a:solidFill>
                        <a:schemeClr val="tx1"/>
                      </a:solidFill>
                      <a:latin typeface="Calibri" charset="0"/>
                      <a:ea typeface="ＭＳ Ｐゴシック" charset="-128"/>
                    </a:defRPr>
                  </a:lvl7pPr>
                  <a:lvl8pPr marL="3429000" indent="-228600" defTabSz="4572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charset="0"/>
                    <a:buChar char="»"/>
                    <a:defRPr sz="2000">
                      <a:solidFill>
                        <a:schemeClr val="tx1"/>
                      </a:solidFill>
                      <a:latin typeface="Calibri" charset="0"/>
                      <a:ea typeface="ＭＳ Ｐゴシック" charset="-128"/>
                    </a:defRPr>
                  </a:lvl8pPr>
                  <a:lvl9pPr marL="3886200" indent="-228600" defTabSz="4572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charset="0"/>
                    <a:buChar char="»"/>
                    <a:defRPr sz="2000">
                      <a:solidFill>
                        <a:schemeClr val="tx1"/>
                      </a:solidFill>
                      <a:latin typeface="Calibri" charset="0"/>
                      <a:ea typeface="ＭＳ Ｐゴシック" charset="-128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en-US" altLang="en-US" sz="1800">
                    <a:latin typeface="Arial" charset="0"/>
                  </a:endParaRPr>
                </a:p>
              </p:txBody>
            </p:sp>
          </p:grpSp>
          <p:grpSp>
            <p:nvGrpSpPr>
              <p:cNvPr id="28706" name="Group 51"/>
              <p:cNvGrpSpPr>
                <a:grpSpLocks/>
              </p:cNvGrpSpPr>
              <p:nvPr/>
            </p:nvGrpSpPr>
            <p:grpSpPr bwMode="auto">
              <a:xfrm>
                <a:off x="4679" y="3270"/>
                <a:ext cx="674" cy="623"/>
                <a:chOff x="4660" y="2785"/>
                <a:chExt cx="606" cy="613"/>
              </a:xfrm>
            </p:grpSpPr>
            <p:sp>
              <p:nvSpPr>
                <p:cNvPr id="28710" name="tower"/>
                <p:cNvSpPr>
                  <a:spLocks noEditPoints="1" noChangeArrowheads="1"/>
                </p:cNvSpPr>
                <p:nvPr/>
              </p:nvSpPr>
              <p:spPr bwMode="auto">
                <a:xfrm>
                  <a:off x="4660" y="2899"/>
                  <a:ext cx="298" cy="415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w 21600"/>
                    <a:gd name="T13" fmla="*/ 0 h 21600"/>
                    <a:gd name="T14" fmla="*/ 0 w 21600"/>
                    <a:gd name="T15" fmla="*/ 0 h 21600"/>
                    <a:gd name="T16" fmla="*/ 0 w 21600"/>
                    <a:gd name="T17" fmla="*/ 0 h 21600"/>
                    <a:gd name="T18" fmla="*/ 0 w 21600"/>
                    <a:gd name="T19" fmla="*/ 0 h 21600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435 w 21600"/>
                    <a:gd name="T31" fmla="*/ 22537 h 21600"/>
                    <a:gd name="T32" fmla="*/ 21455 w 21600"/>
                    <a:gd name="T33" fmla="*/ 27013 h 21600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21600" h="21600" extrusionOk="0">
                      <a:moveTo>
                        <a:pt x="0" y="2184"/>
                      </a:moveTo>
                      <a:lnTo>
                        <a:pt x="6664" y="0"/>
                      </a:lnTo>
                      <a:lnTo>
                        <a:pt x="10800" y="0"/>
                      </a:lnTo>
                      <a:lnTo>
                        <a:pt x="21600" y="0"/>
                      </a:lnTo>
                      <a:lnTo>
                        <a:pt x="21600" y="11649"/>
                      </a:lnTo>
                      <a:lnTo>
                        <a:pt x="21600" y="19416"/>
                      </a:lnTo>
                      <a:lnTo>
                        <a:pt x="15166" y="21600"/>
                      </a:lnTo>
                      <a:lnTo>
                        <a:pt x="10570" y="21600"/>
                      </a:lnTo>
                      <a:lnTo>
                        <a:pt x="0" y="21600"/>
                      </a:lnTo>
                      <a:lnTo>
                        <a:pt x="0" y="11528"/>
                      </a:lnTo>
                      <a:lnTo>
                        <a:pt x="0" y="2184"/>
                      </a:lnTo>
                      <a:close/>
                    </a:path>
                    <a:path w="21600" h="21600" extrusionOk="0">
                      <a:moveTo>
                        <a:pt x="0" y="2184"/>
                      </a:moveTo>
                      <a:lnTo>
                        <a:pt x="0" y="2184"/>
                      </a:lnTo>
                      <a:lnTo>
                        <a:pt x="14706" y="2184"/>
                      </a:lnTo>
                      <a:lnTo>
                        <a:pt x="21600" y="0"/>
                      </a:lnTo>
                      <a:moveTo>
                        <a:pt x="0" y="2184"/>
                      </a:moveTo>
                      <a:lnTo>
                        <a:pt x="14706" y="2184"/>
                      </a:lnTo>
                      <a:lnTo>
                        <a:pt x="14706" y="5339"/>
                      </a:lnTo>
                      <a:lnTo>
                        <a:pt x="14706" y="17474"/>
                      </a:lnTo>
                      <a:lnTo>
                        <a:pt x="14706" y="21600"/>
                      </a:lnTo>
                      <a:moveTo>
                        <a:pt x="1149" y="3034"/>
                      </a:moveTo>
                      <a:lnTo>
                        <a:pt x="13328" y="3034"/>
                      </a:lnTo>
                      <a:lnTo>
                        <a:pt x="13328" y="3519"/>
                      </a:lnTo>
                      <a:lnTo>
                        <a:pt x="1149" y="3519"/>
                      </a:lnTo>
                      <a:lnTo>
                        <a:pt x="1149" y="3034"/>
                      </a:lnTo>
                      <a:moveTo>
                        <a:pt x="1149" y="4490"/>
                      </a:moveTo>
                      <a:lnTo>
                        <a:pt x="13328" y="4490"/>
                      </a:lnTo>
                      <a:lnTo>
                        <a:pt x="13328" y="4854"/>
                      </a:lnTo>
                      <a:lnTo>
                        <a:pt x="1149" y="4854"/>
                      </a:lnTo>
                      <a:lnTo>
                        <a:pt x="1149" y="4490"/>
                      </a:lnTo>
                      <a:moveTo>
                        <a:pt x="1149" y="5946"/>
                      </a:moveTo>
                      <a:lnTo>
                        <a:pt x="13328" y="5946"/>
                      </a:lnTo>
                      <a:lnTo>
                        <a:pt x="13328" y="6310"/>
                      </a:lnTo>
                      <a:lnTo>
                        <a:pt x="1149" y="6310"/>
                      </a:lnTo>
                      <a:lnTo>
                        <a:pt x="1149" y="5946"/>
                      </a:lnTo>
                    </a:path>
                  </a:pathLst>
                </a:custGeom>
                <a:gradFill rotWithShape="0">
                  <a:gsLst>
                    <a:gs pos="0">
                      <a:srgbClr val="FFFFCC"/>
                    </a:gs>
                    <a:gs pos="100000">
                      <a:srgbClr val="76765E"/>
                    </a:gs>
                  </a:gsLst>
                  <a:lin ang="2700000" scaled="1"/>
                </a:gra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8711" name="tower"/>
                <p:cNvSpPr>
                  <a:spLocks noEditPoints="1" noChangeArrowheads="1"/>
                </p:cNvSpPr>
                <p:nvPr/>
              </p:nvSpPr>
              <p:spPr bwMode="auto">
                <a:xfrm>
                  <a:off x="4887" y="2785"/>
                  <a:ext cx="298" cy="414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w 21600"/>
                    <a:gd name="T13" fmla="*/ 0 h 21600"/>
                    <a:gd name="T14" fmla="*/ 0 w 21600"/>
                    <a:gd name="T15" fmla="*/ 0 h 21600"/>
                    <a:gd name="T16" fmla="*/ 0 w 21600"/>
                    <a:gd name="T17" fmla="*/ 0 h 21600"/>
                    <a:gd name="T18" fmla="*/ 0 w 21600"/>
                    <a:gd name="T19" fmla="*/ 0 h 21600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435 w 21600"/>
                    <a:gd name="T31" fmla="*/ 22539 h 21600"/>
                    <a:gd name="T32" fmla="*/ 21455 w 21600"/>
                    <a:gd name="T33" fmla="*/ 27026 h 21600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21600" h="21600" extrusionOk="0">
                      <a:moveTo>
                        <a:pt x="0" y="2184"/>
                      </a:moveTo>
                      <a:lnTo>
                        <a:pt x="6664" y="0"/>
                      </a:lnTo>
                      <a:lnTo>
                        <a:pt x="10800" y="0"/>
                      </a:lnTo>
                      <a:lnTo>
                        <a:pt x="21600" y="0"/>
                      </a:lnTo>
                      <a:lnTo>
                        <a:pt x="21600" y="11649"/>
                      </a:lnTo>
                      <a:lnTo>
                        <a:pt x="21600" y="19416"/>
                      </a:lnTo>
                      <a:lnTo>
                        <a:pt x="15166" y="21600"/>
                      </a:lnTo>
                      <a:lnTo>
                        <a:pt x="10570" y="21600"/>
                      </a:lnTo>
                      <a:lnTo>
                        <a:pt x="0" y="21600"/>
                      </a:lnTo>
                      <a:lnTo>
                        <a:pt x="0" y="11528"/>
                      </a:lnTo>
                      <a:lnTo>
                        <a:pt x="0" y="2184"/>
                      </a:lnTo>
                      <a:close/>
                    </a:path>
                    <a:path w="21600" h="21600" extrusionOk="0">
                      <a:moveTo>
                        <a:pt x="0" y="2184"/>
                      </a:moveTo>
                      <a:lnTo>
                        <a:pt x="0" y="2184"/>
                      </a:lnTo>
                      <a:lnTo>
                        <a:pt x="14706" y="2184"/>
                      </a:lnTo>
                      <a:lnTo>
                        <a:pt x="21600" y="0"/>
                      </a:lnTo>
                      <a:moveTo>
                        <a:pt x="0" y="2184"/>
                      </a:moveTo>
                      <a:lnTo>
                        <a:pt x="14706" y="2184"/>
                      </a:lnTo>
                      <a:lnTo>
                        <a:pt x="14706" y="5339"/>
                      </a:lnTo>
                      <a:lnTo>
                        <a:pt x="14706" y="17474"/>
                      </a:lnTo>
                      <a:lnTo>
                        <a:pt x="14706" y="21600"/>
                      </a:lnTo>
                      <a:moveTo>
                        <a:pt x="1149" y="3034"/>
                      </a:moveTo>
                      <a:lnTo>
                        <a:pt x="13328" y="3034"/>
                      </a:lnTo>
                      <a:lnTo>
                        <a:pt x="13328" y="3519"/>
                      </a:lnTo>
                      <a:lnTo>
                        <a:pt x="1149" y="3519"/>
                      </a:lnTo>
                      <a:lnTo>
                        <a:pt x="1149" y="3034"/>
                      </a:lnTo>
                      <a:moveTo>
                        <a:pt x="1149" y="4490"/>
                      </a:moveTo>
                      <a:lnTo>
                        <a:pt x="13328" y="4490"/>
                      </a:lnTo>
                      <a:lnTo>
                        <a:pt x="13328" y="4854"/>
                      </a:lnTo>
                      <a:lnTo>
                        <a:pt x="1149" y="4854"/>
                      </a:lnTo>
                      <a:lnTo>
                        <a:pt x="1149" y="4490"/>
                      </a:lnTo>
                      <a:moveTo>
                        <a:pt x="1149" y="5946"/>
                      </a:moveTo>
                      <a:lnTo>
                        <a:pt x="13328" y="5946"/>
                      </a:lnTo>
                      <a:lnTo>
                        <a:pt x="13328" y="6310"/>
                      </a:lnTo>
                      <a:lnTo>
                        <a:pt x="1149" y="6310"/>
                      </a:lnTo>
                      <a:lnTo>
                        <a:pt x="1149" y="5946"/>
                      </a:lnTo>
                    </a:path>
                  </a:pathLst>
                </a:custGeom>
                <a:gradFill rotWithShape="0">
                  <a:gsLst>
                    <a:gs pos="0">
                      <a:srgbClr val="FFFFCC"/>
                    </a:gs>
                    <a:gs pos="100000">
                      <a:srgbClr val="76765E"/>
                    </a:gs>
                  </a:gsLst>
                  <a:lin ang="2700000" scaled="1"/>
                </a:gra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8712" name="AutoShape 54"/>
                <p:cNvSpPr>
                  <a:spLocks noChangeArrowheads="1"/>
                </p:cNvSpPr>
                <p:nvPr/>
              </p:nvSpPr>
              <p:spPr bwMode="auto">
                <a:xfrm>
                  <a:off x="4887" y="3050"/>
                  <a:ext cx="228" cy="309"/>
                </a:xfrm>
                <a:prstGeom prst="can">
                  <a:avLst>
                    <a:gd name="adj" fmla="val 33882"/>
                  </a:avLst>
                </a:prstGeom>
                <a:gradFill rotWithShape="1">
                  <a:gsLst>
                    <a:gs pos="0">
                      <a:srgbClr val="FFCC99"/>
                    </a:gs>
                    <a:gs pos="100000">
                      <a:srgbClr val="765E47"/>
                    </a:gs>
                  </a:gsLst>
                  <a:lin ang="0" scaled="1"/>
                </a:gra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lIns="0" tIns="0" rIns="0" bIns="0"/>
                <a:lstStyle>
                  <a:lvl1pPr>
                    <a:spcBef>
                      <a:spcPct val="20000"/>
                    </a:spcBef>
                    <a:buFont typeface="Arial" charset="0"/>
                    <a:buChar char="•"/>
                    <a:defRPr sz="3200">
                      <a:solidFill>
                        <a:schemeClr val="tx1"/>
                      </a:solidFill>
                      <a:latin typeface="Calibri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charset="0"/>
                    <a:buChar char="–"/>
                    <a:defRPr sz="2800">
                      <a:solidFill>
                        <a:schemeClr val="tx1"/>
                      </a:solidFill>
                      <a:latin typeface="Calibri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charset="0"/>
                    <a:buChar char="•"/>
                    <a:defRPr sz="2400">
                      <a:solidFill>
                        <a:schemeClr val="tx1"/>
                      </a:solidFill>
                      <a:latin typeface="Calibri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charset="0"/>
                    <a:buChar char="–"/>
                    <a:defRPr sz="2000">
                      <a:solidFill>
                        <a:schemeClr val="tx1"/>
                      </a:solidFill>
                      <a:latin typeface="Calibri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charset="0"/>
                    <a:buChar char="»"/>
                    <a:defRPr sz="2000">
                      <a:solidFill>
                        <a:schemeClr val="tx1"/>
                      </a:solidFill>
                      <a:latin typeface="Calibri" charset="0"/>
                      <a:ea typeface="ＭＳ Ｐゴシック" charset="-128"/>
                    </a:defRPr>
                  </a:lvl5pPr>
                  <a:lvl6pPr marL="2514600" indent="-228600" defTabSz="4572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charset="0"/>
                    <a:buChar char="»"/>
                    <a:defRPr sz="2000">
                      <a:solidFill>
                        <a:schemeClr val="tx1"/>
                      </a:solidFill>
                      <a:latin typeface="Calibri" charset="0"/>
                      <a:ea typeface="ＭＳ Ｐゴシック" charset="-128"/>
                    </a:defRPr>
                  </a:lvl6pPr>
                  <a:lvl7pPr marL="2971800" indent="-228600" defTabSz="4572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charset="0"/>
                    <a:buChar char="»"/>
                    <a:defRPr sz="2000">
                      <a:solidFill>
                        <a:schemeClr val="tx1"/>
                      </a:solidFill>
                      <a:latin typeface="Calibri" charset="0"/>
                      <a:ea typeface="ＭＳ Ｐゴシック" charset="-128"/>
                    </a:defRPr>
                  </a:lvl7pPr>
                  <a:lvl8pPr marL="3429000" indent="-228600" defTabSz="4572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charset="0"/>
                    <a:buChar char="»"/>
                    <a:defRPr sz="2000">
                      <a:solidFill>
                        <a:schemeClr val="tx1"/>
                      </a:solidFill>
                      <a:latin typeface="Calibri" charset="0"/>
                      <a:ea typeface="ＭＳ Ｐゴシック" charset="-128"/>
                    </a:defRPr>
                  </a:lvl8pPr>
                  <a:lvl9pPr marL="3886200" indent="-228600" defTabSz="4572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charset="0"/>
                    <a:buChar char="»"/>
                    <a:defRPr sz="2000">
                      <a:solidFill>
                        <a:schemeClr val="tx1"/>
                      </a:solidFill>
                      <a:latin typeface="Calibri" charset="0"/>
                      <a:ea typeface="ＭＳ Ｐゴシック" charset="-128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en-US" altLang="en-US" sz="1800">
                    <a:latin typeface="Arial" charset="0"/>
                  </a:endParaRPr>
                </a:p>
              </p:txBody>
            </p:sp>
            <p:sp>
              <p:nvSpPr>
                <p:cNvPr id="28713" name="AutoShape 55"/>
                <p:cNvSpPr>
                  <a:spLocks noChangeArrowheads="1"/>
                </p:cNvSpPr>
                <p:nvPr/>
              </p:nvSpPr>
              <p:spPr bwMode="auto">
                <a:xfrm>
                  <a:off x="5039" y="3088"/>
                  <a:ext cx="227" cy="310"/>
                </a:xfrm>
                <a:prstGeom prst="can">
                  <a:avLst>
                    <a:gd name="adj" fmla="val 34141"/>
                  </a:avLst>
                </a:prstGeom>
                <a:gradFill rotWithShape="1">
                  <a:gsLst>
                    <a:gs pos="0">
                      <a:srgbClr val="FFCC99"/>
                    </a:gs>
                    <a:gs pos="100000">
                      <a:srgbClr val="765E47"/>
                    </a:gs>
                  </a:gsLst>
                  <a:lin ang="0" scaled="1"/>
                </a:gra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lIns="0" tIns="0" rIns="0" bIns="0"/>
                <a:lstStyle>
                  <a:lvl1pPr>
                    <a:spcBef>
                      <a:spcPct val="20000"/>
                    </a:spcBef>
                    <a:buFont typeface="Arial" charset="0"/>
                    <a:buChar char="•"/>
                    <a:defRPr sz="3200">
                      <a:solidFill>
                        <a:schemeClr val="tx1"/>
                      </a:solidFill>
                      <a:latin typeface="Calibri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charset="0"/>
                    <a:buChar char="–"/>
                    <a:defRPr sz="2800">
                      <a:solidFill>
                        <a:schemeClr val="tx1"/>
                      </a:solidFill>
                      <a:latin typeface="Calibri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charset="0"/>
                    <a:buChar char="•"/>
                    <a:defRPr sz="2400">
                      <a:solidFill>
                        <a:schemeClr val="tx1"/>
                      </a:solidFill>
                      <a:latin typeface="Calibri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charset="0"/>
                    <a:buChar char="–"/>
                    <a:defRPr sz="2000">
                      <a:solidFill>
                        <a:schemeClr val="tx1"/>
                      </a:solidFill>
                      <a:latin typeface="Calibri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charset="0"/>
                    <a:buChar char="»"/>
                    <a:defRPr sz="2000">
                      <a:solidFill>
                        <a:schemeClr val="tx1"/>
                      </a:solidFill>
                      <a:latin typeface="Calibri" charset="0"/>
                      <a:ea typeface="ＭＳ Ｐゴシック" charset="-128"/>
                    </a:defRPr>
                  </a:lvl5pPr>
                  <a:lvl6pPr marL="2514600" indent="-228600" defTabSz="4572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charset="0"/>
                    <a:buChar char="»"/>
                    <a:defRPr sz="2000">
                      <a:solidFill>
                        <a:schemeClr val="tx1"/>
                      </a:solidFill>
                      <a:latin typeface="Calibri" charset="0"/>
                      <a:ea typeface="ＭＳ Ｐゴシック" charset="-128"/>
                    </a:defRPr>
                  </a:lvl6pPr>
                  <a:lvl7pPr marL="2971800" indent="-228600" defTabSz="4572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charset="0"/>
                    <a:buChar char="»"/>
                    <a:defRPr sz="2000">
                      <a:solidFill>
                        <a:schemeClr val="tx1"/>
                      </a:solidFill>
                      <a:latin typeface="Calibri" charset="0"/>
                      <a:ea typeface="ＭＳ Ｐゴシック" charset="-128"/>
                    </a:defRPr>
                  </a:lvl7pPr>
                  <a:lvl8pPr marL="3429000" indent="-228600" defTabSz="4572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charset="0"/>
                    <a:buChar char="»"/>
                    <a:defRPr sz="2000">
                      <a:solidFill>
                        <a:schemeClr val="tx1"/>
                      </a:solidFill>
                      <a:latin typeface="Calibri" charset="0"/>
                      <a:ea typeface="ＭＳ Ｐゴシック" charset="-128"/>
                    </a:defRPr>
                  </a:lvl8pPr>
                  <a:lvl9pPr marL="3886200" indent="-228600" defTabSz="4572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charset="0"/>
                    <a:buChar char="»"/>
                    <a:defRPr sz="2000">
                      <a:solidFill>
                        <a:schemeClr val="tx1"/>
                      </a:solidFill>
                      <a:latin typeface="Calibri" charset="0"/>
                      <a:ea typeface="ＭＳ Ｐゴシック" charset="-128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en-US" altLang="en-US" sz="1800">
                    <a:latin typeface="Arial" charset="0"/>
                  </a:endParaRPr>
                </a:p>
              </p:txBody>
            </p:sp>
          </p:grpSp>
          <p:grpSp>
            <p:nvGrpSpPr>
              <p:cNvPr id="28707" name="Group 56"/>
              <p:cNvGrpSpPr>
                <a:grpSpLocks/>
              </p:cNvGrpSpPr>
              <p:nvPr/>
            </p:nvGrpSpPr>
            <p:grpSpPr bwMode="auto">
              <a:xfrm>
                <a:off x="3980" y="2619"/>
                <a:ext cx="451" cy="615"/>
                <a:chOff x="1082" y="3345"/>
                <a:chExt cx="340" cy="573"/>
              </a:xfrm>
            </p:grpSpPr>
            <p:sp>
              <p:nvSpPr>
                <p:cNvPr id="28708" name="tower"/>
                <p:cNvSpPr>
                  <a:spLocks noEditPoints="1" noChangeArrowheads="1"/>
                </p:cNvSpPr>
                <p:nvPr/>
              </p:nvSpPr>
              <p:spPr bwMode="auto">
                <a:xfrm>
                  <a:off x="1082" y="3345"/>
                  <a:ext cx="299" cy="415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w 21600"/>
                    <a:gd name="T13" fmla="*/ 0 h 21600"/>
                    <a:gd name="T14" fmla="*/ 0 w 21600"/>
                    <a:gd name="T15" fmla="*/ 0 h 21600"/>
                    <a:gd name="T16" fmla="*/ 0 w 21600"/>
                    <a:gd name="T17" fmla="*/ 0 h 21600"/>
                    <a:gd name="T18" fmla="*/ 0 w 21600"/>
                    <a:gd name="T19" fmla="*/ 0 h 21600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433 w 21600"/>
                    <a:gd name="T31" fmla="*/ 22537 h 21600"/>
                    <a:gd name="T32" fmla="*/ 21456 w 21600"/>
                    <a:gd name="T33" fmla="*/ 27013 h 21600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21600" h="21600" extrusionOk="0">
                      <a:moveTo>
                        <a:pt x="0" y="2184"/>
                      </a:moveTo>
                      <a:lnTo>
                        <a:pt x="6664" y="0"/>
                      </a:lnTo>
                      <a:lnTo>
                        <a:pt x="10800" y="0"/>
                      </a:lnTo>
                      <a:lnTo>
                        <a:pt x="21600" y="0"/>
                      </a:lnTo>
                      <a:lnTo>
                        <a:pt x="21600" y="11649"/>
                      </a:lnTo>
                      <a:lnTo>
                        <a:pt x="21600" y="19416"/>
                      </a:lnTo>
                      <a:lnTo>
                        <a:pt x="15166" y="21600"/>
                      </a:lnTo>
                      <a:lnTo>
                        <a:pt x="10570" y="21600"/>
                      </a:lnTo>
                      <a:lnTo>
                        <a:pt x="0" y="21600"/>
                      </a:lnTo>
                      <a:lnTo>
                        <a:pt x="0" y="11528"/>
                      </a:lnTo>
                      <a:lnTo>
                        <a:pt x="0" y="2184"/>
                      </a:lnTo>
                      <a:close/>
                    </a:path>
                    <a:path w="21600" h="21600" extrusionOk="0">
                      <a:moveTo>
                        <a:pt x="0" y="2184"/>
                      </a:moveTo>
                      <a:lnTo>
                        <a:pt x="0" y="2184"/>
                      </a:lnTo>
                      <a:lnTo>
                        <a:pt x="14706" y="2184"/>
                      </a:lnTo>
                      <a:lnTo>
                        <a:pt x="21600" y="0"/>
                      </a:lnTo>
                      <a:moveTo>
                        <a:pt x="0" y="2184"/>
                      </a:moveTo>
                      <a:lnTo>
                        <a:pt x="14706" y="2184"/>
                      </a:lnTo>
                      <a:lnTo>
                        <a:pt x="14706" y="5339"/>
                      </a:lnTo>
                      <a:lnTo>
                        <a:pt x="14706" y="17474"/>
                      </a:lnTo>
                      <a:lnTo>
                        <a:pt x="14706" y="21600"/>
                      </a:lnTo>
                      <a:moveTo>
                        <a:pt x="1149" y="3034"/>
                      </a:moveTo>
                      <a:lnTo>
                        <a:pt x="13328" y="3034"/>
                      </a:lnTo>
                      <a:lnTo>
                        <a:pt x="13328" y="3519"/>
                      </a:lnTo>
                      <a:lnTo>
                        <a:pt x="1149" y="3519"/>
                      </a:lnTo>
                      <a:lnTo>
                        <a:pt x="1149" y="3034"/>
                      </a:lnTo>
                      <a:moveTo>
                        <a:pt x="1149" y="4490"/>
                      </a:moveTo>
                      <a:lnTo>
                        <a:pt x="13328" y="4490"/>
                      </a:lnTo>
                      <a:lnTo>
                        <a:pt x="13328" y="4854"/>
                      </a:lnTo>
                      <a:lnTo>
                        <a:pt x="1149" y="4854"/>
                      </a:lnTo>
                      <a:lnTo>
                        <a:pt x="1149" y="4490"/>
                      </a:lnTo>
                      <a:moveTo>
                        <a:pt x="1149" y="5946"/>
                      </a:moveTo>
                      <a:lnTo>
                        <a:pt x="13328" y="5946"/>
                      </a:lnTo>
                      <a:lnTo>
                        <a:pt x="13328" y="6310"/>
                      </a:lnTo>
                      <a:lnTo>
                        <a:pt x="1149" y="6310"/>
                      </a:lnTo>
                      <a:lnTo>
                        <a:pt x="1149" y="5946"/>
                      </a:lnTo>
                    </a:path>
                  </a:pathLst>
                </a:custGeom>
                <a:gradFill rotWithShape="0">
                  <a:gsLst>
                    <a:gs pos="0">
                      <a:srgbClr val="FFFFCC"/>
                    </a:gs>
                    <a:gs pos="100000">
                      <a:srgbClr val="76765E"/>
                    </a:gs>
                  </a:gsLst>
                  <a:lin ang="2700000" scaled="1"/>
                </a:gra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8709" name="AutoShape 58"/>
                <p:cNvSpPr>
                  <a:spLocks noChangeArrowheads="1"/>
                </p:cNvSpPr>
                <p:nvPr/>
              </p:nvSpPr>
              <p:spPr bwMode="auto">
                <a:xfrm>
                  <a:off x="1196" y="3609"/>
                  <a:ext cx="226" cy="309"/>
                </a:xfrm>
                <a:prstGeom prst="can">
                  <a:avLst>
                    <a:gd name="adj" fmla="val 34181"/>
                  </a:avLst>
                </a:prstGeom>
                <a:gradFill rotWithShape="1">
                  <a:gsLst>
                    <a:gs pos="0">
                      <a:srgbClr val="FFCC99"/>
                    </a:gs>
                    <a:gs pos="100000">
                      <a:srgbClr val="765E47"/>
                    </a:gs>
                  </a:gsLst>
                  <a:lin ang="0" scaled="1"/>
                </a:gra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lIns="0" tIns="0" rIns="0" bIns="0"/>
                <a:lstStyle>
                  <a:lvl1pPr>
                    <a:spcBef>
                      <a:spcPct val="20000"/>
                    </a:spcBef>
                    <a:buFont typeface="Arial" charset="0"/>
                    <a:buChar char="•"/>
                    <a:defRPr sz="3200">
                      <a:solidFill>
                        <a:schemeClr val="tx1"/>
                      </a:solidFill>
                      <a:latin typeface="Calibri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charset="0"/>
                    <a:buChar char="–"/>
                    <a:defRPr sz="2800">
                      <a:solidFill>
                        <a:schemeClr val="tx1"/>
                      </a:solidFill>
                      <a:latin typeface="Calibri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charset="0"/>
                    <a:buChar char="•"/>
                    <a:defRPr sz="2400">
                      <a:solidFill>
                        <a:schemeClr val="tx1"/>
                      </a:solidFill>
                      <a:latin typeface="Calibri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charset="0"/>
                    <a:buChar char="–"/>
                    <a:defRPr sz="2000">
                      <a:solidFill>
                        <a:schemeClr val="tx1"/>
                      </a:solidFill>
                      <a:latin typeface="Calibri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charset="0"/>
                    <a:buChar char="»"/>
                    <a:defRPr sz="2000">
                      <a:solidFill>
                        <a:schemeClr val="tx1"/>
                      </a:solidFill>
                      <a:latin typeface="Calibri" charset="0"/>
                      <a:ea typeface="ＭＳ Ｐゴシック" charset="-128"/>
                    </a:defRPr>
                  </a:lvl5pPr>
                  <a:lvl6pPr marL="2514600" indent="-228600" defTabSz="4572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charset="0"/>
                    <a:buChar char="»"/>
                    <a:defRPr sz="2000">
                      <a:solidFill>
                        <a:schemeClr val="tx1"/>
                      </a:solidFill>
                      <a:latin typeface="Calibri" charset="0"/>
                      <a:ea typeface="ＭＳ Ｐゴシック" charset="-128"/>
                    </a:defRPr>
                  </a:lvl6pPr>
                  <a:lvl7pPr marL="2971800" indent="-228600" defTabSz="4572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charset="0"/>
                    <a:buChar char="»"/>
                    <a:defRPr sz="2000">
                      <a:solidFill>
                        <a:schemeClr val="tx1"/>
                      </a:solidFill>
                      <a:latin typeface="Calibri" charset="0"/>
                      <a:ea typeface="ＭＳ Ｐゴシック" charset="-128"/>
                    </a:defRPr>
                  </a:lvl7pPr>
                  <a:lvl8pPr marL="3429000" indent="-228600" defTabSz="4572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charset="0"/>
                    <a:buChar char="»"/>
                    <a:defRPr sz="2000">
                      <a:solidFill>
                        <a:schemeClr val="tx1"/>
                      </a:solidFill>
                      <a:latin typeface="Calibri" charset="0"/>
                      <a:ea typeface="ＭＳ Ｐゴシック" charset="-128"/>
                    </a:defRPr>
                  </a:lvl8pPr>
                  <a:lvl9pPr marL="3886200" indent="-228600" defTabSz="4572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charset="0"/>
                    <a:buChar char="»"/>
                    <a:defRPr sz="2000">
                      <a:solidFill>
                        <a:schemeClr val="tx1"/>
                      </a:solidFill>
                      <a:latin typeface="Calibri" charset="0"/>
                      <a:ea typeface="ＭＳ Ｐゴシック" charset="-128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en-US" altLang="en-US" sz="1800">
                    <a:latin typeface="Arial" charset="0"/>
                  </a:endParaRPr>
                </a:p>
              </p:txBody>
            </p:sp>
          </p:grpSp>
        </p:grpSp>
        <p:grpSp>
          <p:nvGrpSpPr>
            <p:cNvPr id="28685" name="Group 59"/>
            <p:cNvGrpSpPr>
              <a:grpSpLocks/>
            </p:cNvGrpSpPr>
            <p:nvPr/>
          </p:nvGrpSpPr>
          <p:grpSpPr bwMode="auto">
            <a:xfrm>
              <a:off x="2329" y="2433"/>
              <a:ext cx="1333" cy="1062"/>
              <a:chOff x="612" y="1255"/>
              <a:chExt cx="1408" cy="1241"/>
            </a:xfrm>
          </p:grpSpPr>
          <p:sp>
            <p:nvSpPr>
              <p:cNvPr id="28686" name="Oval 60"/>
              <p:cNvSpPr>
                <a:spLocks noChangeArrowheads="1"/>
              </p:cNvSpPr>
              <p:nvPr/>
            </p:nvSpPr>
            <p:spPr bwMode="auto">
              <a:xfrm>
                <a:off x="708" y="1464"/>
                <a:ext cx="1312" cy="739"/>
              </a:xfrm>
              <a:prstGeom prst="ellipse">
                <a:avLst/>
              </a:prstGeom>
              <a:solidFill>
                <a:srgbClr val="FFFF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charset="0"/>
                  <a:buChar char="•"/>
                  <a:defRPr sz="3200">
                    <a:solidFill>
                      <a:schemeClr val="tx1"/>
                    </a:solidFill>
                    <a:latin typeface="Calibri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Font typeface="Arial" charset="0"/>
                  <a:buChar char="–"/>
                  <a:defRPr sz="2800">
                    <a:solidFill>
                      <a:schemeClr val="tx1"/>
                    </a:solidFill>
                    <a:latin typeface="Calibri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Font typeface="Arial" charset="0"/>
                  <a:buChar char="•"/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Font typeface="Arial" charset="0"/>
                  <a:buChar char="–"/>
                  <a:defRPr sz="2000">
                    <a:solidFill>
                      <a:schemeClr val="tx1"/>
                    </a:solidFill>
                    <a:latin typeface="Calibri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charset="0"/>
                    <a:ea typeface="ＭＳ Ｐゴシック" charset="-128"/>
                  </a:defRPr>
                </a:lvl5pPr>
                <a:lvl6pPr marL="25146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charset="0"/>
                    <a:ea typeface="ＭＳ Ｐゴシック" charset="-128"/>
                  </a:defRPr>
                </a:lvl6pPr>
                <a:lvl7pPr marL="29718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charset="0"/>
                    <a:ea typeface="ＭＳ Ｐゴシック" charset="-128"/>
                  </a:defRPr>
                </a:lvl7pPr>
                <a:lvl8pPr marL="34290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charset="0"/>
                    <a:ea typeface="ＭＳ Ｐゴシック" charset="-128"/>
                  </a:defRPr>
                </a:lvl8pPr>
                <a:lvl9pPr marL="38862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charset="0"/>
                    <a:ea typeface="ＭＳ Ｐゴシック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>
                  <a:latin typeface="Arial" charset="0"/>
                </a:endParaRPr>
              </a:p>
            </p:txBody>
          </p:sp>
          <p:grpSp>
            <p:nvGrpSpPr>
              <p:cNvPr id="28687" name="Group 61"/>
              <p:cNvGrpSpPr>
                <a:grpSpLocks/>
              </p:cNvGrpSpPr>
              <p:nvPr/>
            </p:nvGrpSpPr>
            <p:grpSpPr bwMode="auto">
              <a:xfrm>
                <a:off x="910" y="1335"/>
                <a:ext cx="336" cy="437"/>
                <a:chOff x="1775" y="824"/>
                <a:chExt cx="378" cy="575"/>
              </a:xfrm>
            </p:grpSpPr>
            <p:sp>
              <p:nvSpPr>
                <p:cNvPr id="28700" name="tower"/>
                <p:cNvSpPr>
                  <a:spLocks noEditPoints="1" noChangeArrowheads="1"/>
                </p:cNvSpPr>
                <p:nvPr/>
              </p:nvSpPr>
              <p:spPr bwMode="auto">
                <a:xfrm>
                  <a:off x="1775" y="824"/>
                  <a:ext cx="298" cy="415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w 21600"/>
                    <a:gd name="T13" fmla="*/ 0 h 21600"/>
                    <a:gd name="T14" fmla="*/ 0 w 21600"/>
                    <a:gd name="T15" fmla="*/ 0 h 21600"/>
                    <a:gd name="T16" fmla="*/ 0 w 21600"/>
                    <a:gd name="T17" fmla="*/ 0 h 21600"/>
                    <a:gd name="T18" fmla="*/ 0 w 21600"/>
                    <a:gd name="T19" fmla="*/ 0 h 21600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435 w 21600"/>
                    <a:gd name="T31" fmla="*/ 22537 h 21600"/>
                    <a:gd name="T32" fmla="*/ 21455 w 21600"/>
                    <a:gd name="T33" fmla="*/ 27013 h 21600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21600" h="21600" extrusionOk="0">
                      <a:moveTo>
                        <a:pt x="0" y="2184"/>
                      </a:moveTo>
                      <a:lnTo>
                        <a:pt x="6664" y="0"/>
                      </a:lnTo>
                      <a:lnTo>
                        <a:pt x="10800" y="0"/>
                      </a:lnTo>
                      <a:lnTo>
                        <a:pt x="21600" y="0"/>
                      </a:lnTo>
                      <a:lnTo>
                        <a:pt x="21600" y="11649"/>
                      </a:lnTo>
                      <a:lnTo>
                        <a:pt x="21600" y="19416"/>
                      </a:lnTo>
                      <a:lnTo>
                        <a:pt x="15166" y="21600"/>
                      </a:lnTo>
                      <a:lnTo>
                        <a:pt x="10570" y="21600"/>
                      </a:lnTo>
                      <a:lnTo>
                        <a:pt x="0" y="21600"/>
                      </a:lnTo>
                      <a:lnTo>
                        <a:pt x="0" y="11528"/>
                      </a:lnTo>
                      <a:lnTo>
                        <a:pt x="0" y="2184"/>
                      </a:lnTo>
                      <a:close/>
                    </a:path>
                    <a:path w="21600" h="21600" extrusionOk="0">
                      <a:moveTo>
                        <a:pt x="0" y="2184"/>
                      </a:moveTo>
                      <a:lnTo>
                        <a:pt x="0" y="2184"/>
                      </a:lnTo>
                      <a:lnTo>
                        <a:pt x="14706" y="2184"/>
                      </a:lnTo>
                      <a:lnTo>
                        <a:pt x="21600" y="0"/>
                      </a:lnTo>
                      <a:moveTo>
                        <a:pt x="0" y="2184"/>
                      </a:moveTo>
                      <a:lnTo>
                        <a:pt x="14706" y="2184"/>
                      </a:lnTo>
                      <a:lnTo>
                        <a:pt x="14706" y="5339"/>
                      </a:lnTo>
                      <a:lnTo>
                        <a:pt x="14706" y="17474"/>
                      </a:lnTo>
                      <a:lnTo>
                        <a:pt x="14706" y="21600"/>
                      </a:lnTo>
                      <a:moveTo>
                        <a:pt x="1149" y="3034"/>
                      </a:moveTo>
                      <a:lnTo>
                        <a:pt x="13328" y="3034"/>
                      </a:lnTo>
                      <a:lnTo>
                        <a:pt x="13328" y="3519"/>
                      </a:lnTo>
                      <a:lnTo>
                        <a:pt x="1149" y="3519"/>
                      </a:lnTo>
                      <a:lnTo>
                        <a:pt x="1149" y="3034"/>
                      </a:lnTo>
                      <a:moveTo>
                        <a:pt x="1149" y="4490"/>
                      </a:moveTo>
                      <a:lnTo>
                        <a:pt x="13328" y="4490"/>
                      </a:lnTo>
                      <a:lnTo>
                        <a:pt x="13328" y="4854"/>
                      </a:lnTo>
                      <a:lnTo>
                        <a:pt x="1149" y="4854"/>
                      </a:lnTo>
                      <a:lnTo>
                        <a:pt x="1149" y="4490"/>
                      </a:lnTo>
                      <a:moveTo>
                        <a:pt x="1149" y="5946"/>
                      </a:moveTo>
                      <a:lnTo>
                        <a:pt x="13328" y="5946"/>
                      </a:lnTo>
                      <a:lnTo>
                        <a:pt x="13328" y="6310"/>
                      </a:lnTo>
                      <a:lnTo>
                        <a:pt x="1149" y="6310"/>
                      </a:lnTo>
                      <a:lnTo>
                        <a:pt x="1149" y="5946"/>
                      </a:lnTo>
                    </a:path>
                  </a:pathLst>
                </a:custGeom>
                <a:gradFill rotWithShape="0">
                  <a:gsLst>
                    <a:gs pos="0">
                      <a:srgbClr val="FFFFCC"/>
                    </a:gs>
                    <a:gs pos="100000">
                      <a:srgbClr val="76765E"/>
                    </a:gs>
                  </a:gsLst>
                  <a:lin ang="2700000" scaled="1"/>
                </a:gra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8701" name="AutoShape 63"/>
                <p:cNvSpPr>
                  <a:spLocks noChangeArrowheads="1"/>
                </p:cNvSpPr>
                <p:nvPr/>
              </p:nvSpPr>
              <p:spPr bwMode="auto">
                <a:xfrm>
                  <a:off x="1927" y="1089"/>
                  <a:ext cx="226" cy="310"/>
                </a:xfrm>
                <a:prstGeom prst="can">
                  <a:avLst>
                    <a:gd name="adj" fmla="val 34292"/>
                  </a:avLst>
                </a:prstGeom>
                <a:gradFill rotWithShape="1">
                  <a:gsLst>
                    <a:gs pos="0">
                      <a:srgbClr val="FFCC99"/>
                    </a:gs>
                    <a:gs pos="100000">
                      <a:srgbClr val="765E47"/>
                    </a:gs>
                  </a:gsLst>
                  <a:lin ang="0" scaled="1"/>
                </a:gra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lIns="0" tIns="0" rIns="0" bIns="0"/>
                <a:lstStyle>
                  <a:lvl1pPr>
                    <a:spcBef>
                      <a:spcPct val="20000"/>
                    </a:spcBef>
                    <a:buFont typeface="Arial" charset="0"/>
                    <a:buChar char="•"/>
                    <a:defRPr sz="3200">
                      <a:solidFill>
                        <a:schemeClr val="tx1"/>
                      </a:solidFill>
                      <a:latin typeface="Calibri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charset="0"/>
                    <a:buChar char="–"/>
                    <a:defRPr sz="2800">
                      <a:solidFill>
                        <a:schemeClr val="tx1"/>
                      </a:solidFill>
                      <a:latin typeface="Calibri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charset="0"/>
                    <a:buChar char="•"/>
                    <a:defRPr sz="2400">
                      <a:solidFill>
                        <a:schemeClr val="tx1"/>
                      </a:solidFill>
                      <a:latin typeface="Calibri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charset="0"/>
                    <a:buChar char="–"/>
                    <a:defRPr sz="2000">
                      <a:solidFill>
                        <a:schemeClr val="tx1"/>
                      </a:solidFill>
                      <a:latin typeface="Calibri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charset="0"/>
                    <a:buChar char="»"/>
                    <a:defRPr sz="2000">
                      <a:solidFill>
                        <a:schemeClr val="tx1"/>
                      </a:solidFill>
                      <a:latin typeface="Calibri" charset="0"/>
                      <a:ea typeface="ＭＳ Ｐゴシック" charset="-128"/>
                    </a:defRPr>
                  </a:lvl5pPr>
                  <a:lvl6pPr marL="2514600" indent="-228600" defTabSz="4572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charset="0"/>
                    <a:buChar char="»"/>
                    <a:defRPr sz="2000">
                      <a:solidFill>
                        <a:schemeClr val="tx1"/>
                      </a:solidFill>
                      <a:latin typeface="Calibri" charset="0"/>
                      <a:ea typeface="ＭＳ Ｐゴシック" charset="-128"/>
                    </a:defRPr>
                  </a:lvl6pPr>
                  <a:lvl7pPr marL="2971800" indent="-228600" defTabSz="4572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charset="0"/>
                    <a:buChar char="»"/>
                    <a:defRPr sz="2000">
                      <a:solidFill>
                        <a:schemeClr val="tx1"/>
                      </a:solidFill>
                      <a:latin typeface="Calibri" charset="0"/>
                      <a:ea typeface="ＭＳ Ｐゴシック" charset="-128"/>
                    </a:defRPr>
                  </a:lvl7pPr>
                  <a:lvl8pPr marL="3429000" indent="-228600" defTabSz="4572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charset="0"/>
                    <a:buChar char="»"/>
                    <a:defRPr sz="2000">
                      <a:solidFill>
                        <a:schemeClr val="tx1"/>
                      </a:solidFill>
                      <a:latin typeface="Calibri" charset="0"/>
                      <a:ea typeface="ＭＳ Ｐゴシック" charset="-128"/>
                    </a:defRPr>
                  </a:lvl8pPr>
                  <a:lvl9pPr marL="3886200" indent="-228600" defTabSz="4572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charset="0"/>
                    <a:buChar char="»"/>
                    <a:defRPr sz="2000">
                      <a:solidFill>
                        <a:schemeClr val="tx1"/>
                      </a:solidFill>
                      <a:latin typeface="Calibri" charset="0"/>
                      <a:ea typeface="ＭＳ Ｐゴシック" charset="-128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en-US" altLang="en-US" sz="1800">
                    <a:latin typeface="Arial" charset="0"/>
                  </a:endParaRPr>
                </a:p>
              </p:txBody>
            </p:sp>
          </p:grpSp>
          <p:grpSp>
            <p:nvGrpSpPr>
              <p:cNvPr id="28688" name="Group 64"/>
              <p:cNvGrpSpPr>
                <a:grpSpLocks/>
              </p:cNvGrpSpPr>
              <p:nvPr/>
            </p:nvGrpSpPr>
            <p:grpSpPr bwMode="auto">
              <a:xfrm>
                <a:off x="1648" y="1853"/>
                <a:ext cx="336" cy="438"/>
                <a:chOff x="1775" y="824"/>
                <a:chExt cx="378" cy="575"/>
              </a:xfrm>
            </p:grpSpPr>
            <p:sp>
              <p:nvSpPr>
                <p:cNvPr id="28698" name="tower"/>
                <p:cNvSpPr>
                  <a:spLocks noEditPoints="1" noChangeArrowheads="1"/>
                </p:cNvSpPr>
                <p:nvPr/>
              </p:nvSpPr>
              <p:spPr bwMode="auto">
                <a:xfrm>
                  <a:off x="1775" y="824"/>
                  <a:ext cx="298" cy="415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w 21600"/>
                    <a:gd name="T13" fmla="*/ 0 h 21600"/>
                    <a:gd name="T14" fmla="*/ 0 w 21600"/>
                    <a:gd name="T15" fmla="*/ 0 h 21600"/>
                    <a:gd name="T16" fmla="*/ 0 w 21600"/>
                    <a:gd name="T17" fmla="*/ 0 h 21600"/>
                    <a:gd name="T18" fmla="*/ 0 w 21600"/>
                    <a:gd name="T19" fmla="*/ 0 h 21600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435 w 21600"/>
                    <a:gd name="T31" fmla="*/ 22537 h 21600"/>
                    <a:gd name="T32" fmla="*/ 21455 w 21600"/>
                    <a:gd name="T33" fmla="*/ 27013 h 21600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21600" h="21600" extrusionOk="0">
                      <a:moveTo>
                        <a:pt x="0" y="2184"/>
                      </a:moveTo>
                      <a:lnTo>
                        <a:pt x="6664" y="0"/>
                      </a:lnTo>
                      <a:lnTo>
                        <a:pt x="10800" y="0"/>
                      </a:lnTo>
                      <a:lnTo>
                        <a:pt x="21600" y="0"/>
                      </a:lnTo>
                      <a:lnTo>
                        <a:pt x="21600" y="11649"/>
                      </a:lnTo>
                      <a:lnTo>
                        <a:pt x="21600" y="19416"/>
                      </a:lnTo>
                      <a:lnTo>
                        <a:pt x="15166" y="21600"/>
                      </a:lnTo>
                      <a:lnTo>
                        <a:pt x="10570" y="21600"/>
                      </a:lnTo>
                      <a:lnTo>
                        <a:pt x="0" y="21600"/>
                      </a:lnTo>
                      <a:lnTo>
                        <a:pt x="0" y="11528"/>
                      </a:lnTo>
                      <a:lnTo>
                        <a:pt x="0" y="2184"/>
                      </a:lnTo>
                      <a:close/>
                    </a:path>
                    <a:path w="21600" h="21600" extrusionOk="0">
                      <a:moveTo>
                        <a:pt x="0" y="2184"/>
                      </a:moveTo>
                      <a:lnTo>
                        <a:pt x="0" y="2184"/>
                      </a:lnTo>
                      <a:lnTo>
                        <a:pt x="14706" y="2184"/>
                      </a:lnTo>
                      <a:lnTo>
                        <a:pt x="21600" y="0"/>
                      </a:lnTo>
                      <a:moveTo>
                        <a:pt x="0" y="2184"/>
                      </a:moveTo>
                      <a:lnTo>
                        <a:pt x="14706" y="2184"/>
                      </a:lnTo>
                      <a:lnTo>
                        <a:pt x="14706" y="5339"/>
                      </a:lnTo>
                      <a:lnTo>
                        <a:pt x="14706" y="17474"/>
                      </a:lnTo>
                      <a:lnTo>
                        <a:pt x="14706" y="21600"/>
                      </a:lnTo>
                      <a:moveTo>
                        <a:pt x="1149" y="3034"/>
                      </a:moveTo>
                      <a:lnTo>
                        <a:pt x="13328" y="3034"/>
                      </a:lnTo>
                      <a:lnTo>
                        <a:pt x="13328" y="3519"/>
                      </a:lnTo>
                      <a:lnTo>
                        <a:pt x="1149" y="3519"/>
                      </a:lnTo>
                      <a:lnTo>
                        <a:pt x="1149" y="3034"/>
                      </a:lnTo>
                      <a:moveTo>
                        <a:pt x="1149" y="4490"/>
                      </a:moveTo>
                      <a:lnTo>
                        <a:pt x="13328" y="4490"/>
                      </a:lnTo>
                      <a:lnTo>
                        <a:pt x="13328" y="4854"/>
                      </a:lnTo>
                      <a:lnTo>
                        <a:pt x="1149" y="4854"/>
                      </a:lnTo>
                      <a:lnTo>
                        <a:pt x="1149" y="4490"/>
                      </a:lnTo>
                      <a:moveTo>
                        <a:pt x="1149" y="5946"/>
                      </a:moveTo>
                      <a:lnTo>
                        <a:pt x="13328" y="5946"/>
                      </a:lnTo>
                      <a:lnTo>
                        <a:pt x="13328" y="6310"/>
                      </a:lnTo>
                      <a:lnTo>
                        <a:pt x="1149" y="6310"/>
                      </a:lnTo>
                      <a:lnTo>
                        <a:pt x="1149" y="5946"/>
                      </a:lnTo>
                    </a:path>
                  </a:pathLst>
                </a:custGeom>
                <a:gradFill rotWithShape="0">
                  <a:gsLst>
                    <a:gs pos="0">
                      <a:srgbClr val="FFFFCC"/>
                    </a:gs>
                    <a:gs pos="100000">
                      <a:srgbClr val="76765E"/>
                    </a:gs>
                  </a:gsLst>
                  <a:lin ang="2700000" scaled="1"/>
                </a:gra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8699" name="AutoShape 66"/>
                <p:cNvSpPr>
                  <a:spLocks noChangeArrowheads="1"/>
                </p:cNvSpPr>
                <p:nvPr/>
              </p:nvSpPr>
              <p:spPr bwMode="auto">
                <a:xfrm>
                  <a:off x="1927" y="1089"/>
                  <a:ext cx="226" cy="310"/>
                </a:xfrm>
                <a:prstGeom prst="can">
                  <a:avLst>
                    <a:gd name="adj" fmla="val 34292"/>
                  </a:avLst>
                </a:prstGeom>
                <a:gradFill rotWithShape="1">
                  <a:gsLst>
                    <a:gs pos="0">
                      <a:srgbClr val="FFCC99"/>
                    </a:gs>
                    <a:gs pos="100000">
                      <a:srgbClr val="765E47"/>
                    </a:gs>
                  </a:gsLst>
                  <a:lin ang="0" scaled="1"/>
                </a:gra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lIns="0" tIns="0" rIns="0" bIns="0"/>
                <a:lstStyle>
                  <a:lvl1pPr>
                    <a:spcBef>
                      <a:spcPct val="20000"/>
                    </a:spcBef>
                    <a:buFont typeface="Arial" charset="0"/>
                    <a:buChar char="•"/>
                    <a:defRPr sz="3200">
                      <a:solidFill>
                        <a:schemeClr val="tx1"/>
                      </a:solidFill>
                      <a:latin typeface="Calibri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charset="0"/>
                    <a:buChar char="–"/>
                    <a:defRPr sz="2800">
                      <a:solidFill>
                        <a:schemeClr val="tx1"/>
                      </a:solidFill>
                      <a:latin typeface="Calibri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charset="0"/>
                    <a:buChar char="•"/>
                    <a:defRPr sz="2400">
                      <a:solidFill>
                        <a:schemeClr val="tx1"/>
                      </a:solidFill>
                      <a:latin typeface="Calibri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charset="0"/>
                    <a:buChar char="–"/>
                    <a:defRPr sz="2000">
                      <a:solidFill>
                        <a:schemeClr val="tx1"/>
                      </a:solidFill>
                      <a:latin typeface="Calibri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charset="0"/>
                    <a:buChar char="»"/>
                    <a:defRPr sz="2000">
                      <a:solidFill>
                        <a:schemeClr val="tx1"/>
                      </a:solidFill>
                      <a:latin typeface="Calibri" charset="0"/>
                      <a:ea typeface="ＭＳ Ｐゴシック" charset="-128"/>
                    </a:defRPr>
                  </a:lvl5pPr>
                  <a:lvl6pPr marL="2514600" indent="-228600" defTabSz="4572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charset="0"/>
                    <a:buChar char="»"/>
                    <a:defRPr sz="2000">
                      <a:solidFill>
                        <a:schemeClr val="tx1"/>
                      </a:solidFill>
                      <a:latin typeface="Calibri" charset="0"/>
                      <a:ea typeface="ＭＳ Ｐゴシック" charset="-128"/>
                    </a:defRPr>
                  </a:lvl6pPr>
                  <a:lvl7pPr marL="2971800" indent="-228600" defTabSz="4572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charset="0"/>
                    <a:buChar char="»"/>
                    <a:defRPr sz="2000">
                      <a:solidFill>
                        <a:schemeClr val="tx1"/>
                      </a:solidFill>
                      <a:latin typeface="Calibri" charset="0"/>
                      <a:ea typeface="ＭＳ Ｐゴシック" charset="-128"/>
                    </a:defRPr>
                  </a:lvl7pPr>
                  <a:lvl8pPr marL="3429000" indent="-228600" defTabSz="4572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charset="0"/>
                    <a:buChar char="»"/>
                    <a:defRPr sz="2000">
                      <a:solidFill>
                        <a:schemeClr val="tx1"/>
                      </a:solidFill>
                      <a:latin typeface="Calibri" charset="0"/>
                      <a:ea typeface="ＭＳ Ｐゴシック" charset="-128"/>
                    </a:defRPr>
                  </a:lvl8pPr>
                  <a:lvl9pPr marL="3886200" indent="-228600" defTabSz="4572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charset="0"/>
                    <a:buChar char="»"/>
                    <a:defRPr sz="2000">
                      <a:solidFill>
                        <a:schemeClr val="tx1"/>
                      </a:solidFill>
                      <a:latin typeface="Calibri" charset="0"/>
                      <a:ea typeface="ＭＳ Ｐゴシック" charset="-128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en-US" altLang="en-US" sz="1800">
                    <a:latin typeface="Arial" charset="0"/>
                  </a:endParaRPr>
                </a:p>
              </p:txBody>
            </p:sp>
          </p:grpSp>
          <p:grpSp>
            <p:nvGrpSpPr>
              <p:cNvPr id="28689" name="Group 67"/>
              <p:cNvGrpSpPr>
                <a:grpSpLocks/>
              </p:cNvGrpSpPr>
              <p:nvPr/>
            </p:nvGrpSpPr>
            <p:grpSpPr bwMode="auto">
              <a:xfrm>
                <a:off x="1493" y="1255"/>
                <a:ext cx="336" cy="438"/>
                <a:chOff x="1775" y="824"/>
                <a:chExt cx="378" cy="575"/>
              </a:xfrm>
            </p:grpSpPr>
            <p:sp>
              <p:nvSpPr>
                <p:cNvPr id="28696" name="tower"/>
                <p:cNvSpPr>
                  <a:spLocks noEditPoints="1" noChangeArrowheads="1"/>
                </p:cNvSpPr>
                <p:nvPr/>
              </p:nvSpPr>
              <p:spPr bwMode="auto">
                <a:xfrm>
                  <a:off x="1775" y="824"/>
                  <a:ext cx="298" cy="415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w 21600"/>
                    <a:gd name="T13" fmla="*/ 0 h 21600"/>
                    <a:gd name="T14" fmla="*/ 0 w 21600"/>
                    <a:gd name="T15" fmla="*/ 0 h 21600"/>
                    <a:gd name="T16" fmla="*/ 0 w 21600"/>
                    <a:gd name="T17" fmla="*/ 0 h 21600"/>
                    <a:gd name="T18" fmla="*/ 0 w 21600"/>
                    <a:gd name="T19" fmla="*/ 0 h 21600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435 w 21600"/>
                    <a:gd name="T31" fmla="*/ 22537 h 21600"/>
                    <a:gd name="T32" fmla="*/ 21455 w 21600"/>
                    <a:gd name="T33" fmla="*/ 27013 h 21600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21600" h="21600" extrusionOk="0">
                      <a:moveTo>
                        <a:pt x="0" y="2184"/>
                      </a:moveTo>
                      <a:lnTo>
                        <a:pt x="6664" y="0"/>
                      </a:lnTo>
                      <a:lnTo>
                        <a:pt x="10800" y="0"/>
                      </a:lnTo>
                      <a:lnTo>
                        <a:pt x="21600" y="0"/>
                      </a:lnTo>
                      <a:lnTo>
                        <a:pt x="21600" y="11649"/>
                      </a:lnTo>
                      <a:lnTo>
                        <a:pt x="21600" y="19416"/>
                      </a:lnTo>
                      <a:lnTo>
                        <a:pt x="15166" y="21600"/>
                      </a:lnTo>
                      <a:lnTo>
                        <a:pt x="10570" y="21600"/>
                      </a:lnTo>
                      <a:lnTo>
                        <a:pt x="0" y="21600"/>
                      </a:lnTo>
                      <a:lnTo>
                        <a:pt x="0" y="11528"/>
                      </a:lnTo>
                      <a:lnTo>
                        <a:pt x="0" y="2184"/>
                      </a:lnTo>
                      <a:close/>
                    </a:path>
                    <a:path w="21600" h="21600" extrusionOk="0">
                      <a:moveTo>
                        <a:pt x="0" y="2184"/>
                      </a:moveTo>
                      <a:lnTo>
                        <a:pt x="0" y="2184"/>
                      </a:lnTo>
                      <a:lnTo>
                        <a:pt x="14706" y="2184"/>
                      </a:lnTo>
                      <a:lnTo>
                        <a:pt x="21600" y="0"/>
                      </a:lnTo>
                      <a:moveTo>
                        <a:pt x="0" y="2184"/>
                      </a:moveTo>
                      <a:lnTo>
                        <a:pt x="14706" y="2184"/>
                      </a:lnTo>
                      <a:lnTo>
                        <a:pt x="14706" y="5339"/>
                      </a:lnTo>
                      <a:lnTo>
                        <a:pt x="14706" y="17474"/>
                      </a:lnTo>
                      <a:lnTo>
                        <a:pt x="14706" y="21600"/>
                      </a:lnTo>
                      <a:moveTo>
                        <a:pt x="1149" y="3034"/>
                      </a:moveTo>
                      <a:lnTo>
                        <a:pt x="13328" y="3034"/>
                      </a:lnTo>
                      <a:lnTo>
                        <a:pt x="13328" y="3519"/>
                      </a:lnTo>
                      <a:lnTo>
                        <a:pt x="1149" y="3519"/>
                      </a:lnTo>
                      <a:lnTo>
                        <a:pt x="1149" y="3034"/>
                      </a:lnTo>
                      <a:moveTo>
                        <a:pt x="1149" y="4490"/>
                      </a:moveTo>
                      <a:lnTo>
                        <a:pt x="13328" y="4490"/>
                      </a:lnTo>
                      <a:lnTo>
                        <a:pt x="13328" y="4854"/>
                      </a:lnTo>
                      <a:lnTo>
                        <a:pt x="1149" y="4854"/>
                      </a:lnTo>
                      <a:lnTo>
                        <a:pt x="1149" y="4490"/>
                      </a:lnTo>
                      <a:moveTo>
                        <a:pt x="1149" y="5946"/>
                      </a:moveTo>
                      <a:lnTo>
                        <a:pt x="13328" y="5946"/>
                      </a:lnTo>
                      <a:lnTo>
                        <a:pt x="13328" y="6310"/>
                      </a:lnTo>
                      <a:lnTo>
                        <a:pt x="1149" y="6310"/>
                      </a:lnTo>
                      <a:lnTo>
                        <a:pt x="1149" y="5946"/>
                      </a:lnTo>
                    </a:path>
                  </a:pathLst>
                </a:custGeom>
                <a:gradFill rotWithShape="0">
                  <a:gsLst>
                    <a:gs pos="0">
                      <a:srgbClr val="FFFFCC"/>
                    </a:gs>
                    <a:gs pos="100000">
                      <a:srgbClr val="76765E"/>
                    </a:gs>
                  </a:gsLst>
                  <a:lin ang="2700000" scaled="1"/>
                </a:gra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8697" name="AutoShape 69"/>
                <p:cNvSpPr>
                  <a:spLocks noChangeArrowheads="1"/>
                </p:cNvSpPr>
                <p:nvPr/>
              </p:nvSpPr>
              <p:spPr bwMode="auto">
                <a:xfrm>
                  <a:off x="1927" y="1089"/>
                  <a:ext cx="226" cy="310"/>
                </a:xfrm>
                <a:prstGeom prst="can">
                  <a:avLst>
                    <a:gd name="adj" fmla="val 34292"/>
                  </a:avLst>
                </a:prstGeom>
                <a:gradFill rotWithShape="1">
                  <a:gsLst>
                    <a:gs pos="0">
                      <a:srgbClr val="FFCC99"/>
                    </a:gs>
                    <a:gs pos="100000">
                      <a:srgbClr val="765E47"/>
                    </a:gs>
                  </a:gsLst>
                  <a:lin ang="0" scaled="1"/>
                </a:gra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lIns="0" tIns="0" rIns="0" bIns="0"/>
                <a:lstStyle>
                  <a:lvl1pPr>
                    <a:spcBef>
                      <a:spcPct val="20000"/>
                    </a:spcBef>
                    <a:buFont typeface="Arial" charset="0"/>
                    <a:buChar char="•"/>
                    <a:defRPr sz="3200">
                      <a:solidFill>
                        <a:schemeClr val="tx1"/>
                      </a:solidFill>
                      <a:latin typeface="Calibri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charset="0"/>
                    <a:buChar char="–"/>
                    <a:defRPr sz="2800">
                      <a:solidFill>
                        <a:schemeClr val="tx1"/>
                      </a:solidFill>
                      <a:latin typeface="Calibri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charset="0"/>
                    <a:buChar char="•"/>
                    <a:defRPr sz="2400">
                      <a:solidFill>
                        <a:schemeClr val="tx1"/>
                      </a:solidFill>
                      <a:latin typeface="Calibri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charset="0"/>
                    <a:buChar char="–"/>
                    <a:defRPr sz="2000">
                      <a:solidFill>
                        <a:schemeClr val="tx1"/>
                      </a:solidFill>
                      <a:latin typeface="Calibri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charset="0"/>
                    <a:buChar char="»"/>
                    <a:defRPr sz="2000">
                      <a:solidFill>
                        <a:schemeClr val="tx1"/>
                      </a:solidFill>
                      <a:latin typeface="Calibri" charset="0"/>
                      <a:ea typeface="ＭＳ Ｐゴシック" charset="-128"/>
                    </a:defRPr>
                  </a:lvl5pPr>
                  <a:lvl6pPr marL="2514600" indent="-228600" defTabSz="4572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charset="0"/>
                    <a:buChar char="»"/>
                    <a:defRPr sz="2000">
                      <a:solidFill>
                        <a:schemeClr val="tx1"/>
                      </a:solidFill>
                      <a:latin typeface="Calibri" charset="0"/>
                      <a:ea typeface="ＭＳ Ｐゴシック" charset="-128"/>
                    </a:defRPr>
                  </a:lvl6pPr>
                  <a:lvl7pPr marL="2971800" indent="-228600" defTabSz="4572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charset="0"/>
                    <a:buChar char="»"/>
                    <a:defRPr sz="2000">
                      <a:solidFill>
                        <a:schemeClr val="tx1"/>
                      </a:solidFill>
                      <a:latin typeface="Calibri" charset="0"/>
                      <a:ea typeface="ＭＳ Ｐゴシック" charset="-128"/>
                    </a:defRPr>
                  </a:lvl7pPr>
                  <a:lvl8pPr marL="3429000" indent="-228600" defTabSz="4572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charset="0"/>
                    <a:buChar char="»"/>
                    <a:defRPr sz="2000">
                      <a:solidFill>
                        <a:schemeClr val="tx1"/>
                      </a:solidFill>
                      <a:latin typeface="Calibri" charset="0"/>
                      <a:ea typeface="ＭＳ Ｐゴシック" charset="-128"/>
                    </a:defRPr>
                  </a:lvl8pPr>
                  <a:lvl9pPr marL="3886200" indent="-228600" defTabSz="4572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charset="0"/>
                    <a:buChar char="»"/>
                    <a:defRPr sz="2000">
                      <a:solidFill>
                        <a:schemeClr val="tx1"/>
                      </a:solidFill>
                      <a:latin typeface="Calibri" charset="0"/>
                      <a:ea typeface="ＭＳ Ｐゴシック" charset="-128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en-US" altLang="en-US" sz="1800">
                    <a:latin typeface="Arial" charset="0"/>
                  </a:endParaRPr>
                </a:p>
              </p:txBody>
            </p:sp>
          </p:grpSp>
          <p:grpSp>
            <p:nvGrpSpPr>
              <p:cNvPr id="28690" name="Group 70"/>
              <p:cNvGrpSpPr>
                <a:grpSpLocks/>
              </p:cNvGrpSpPr>
              <p:nvPr/>
            </p:nvGrpSpPr>
            <p:grpSpPr bwMode="auto">
              <a:xfrm>
                <a:off x="612" y="1757"/>
                <a:ext cx="336" cy="438"/>
                <a:chOff x="1775" y="824"/>
                <a:chExt cx="378" cy="575"/>
              </a:xfrm>
            </p:grpSpPr>
            <p:sp>
              <p:nvSpPr>
                <p:cNvPr id="28694" name="tower"/>
                <p:cNvSpPr>
                  <a:spLocks noEditPoints="1" noChangeArrowheads="1"/>
                </p:cNvSpPr>
                <p:nvPr/>
              </p:nvSpPr>
              <p:spPr bwMode="auto">
                <a:xfrm>
                  <a:off x="1775" y="824"/>
                  <a:ext cx="298" cy="415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w 21600"/>
                    <a:gd name="T13" fmla="*/ 0 h 21600"/>
                    <a:gd name="T14" fmla="*/ 0 w 21600"/>
                    <a:gd name="T15" fmla="*/ 0 h 21600"/>
                    <a:gd name="T16" fmla="*/ 0 w 21600"/>
                    <a:gd name="T17" fmla="*/ 0 h 21600"/>
                    <a:gd name="T18" fmla="*/ 0 w 21600"/>
                    <a:gd name="T19" fmla="*/ 0 h 21600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435 w 21600"/>
                    <a:gd name="T31" fmla="*/ 22537 h 21600"/>
                    <a:gd name="T32" fmla="*/ 21455 w 21600"/>
                    <a:gd name="T33" fmla="*/ 27013 h 21600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21600" h="21600" extrusionOk="0">
                      <a:moveTo>
                        <a:pt x="0" y="2184"/>
                      </a:moveTo>
                      <a:lnTo>
                        <a:pt x="6664" y="0"/>
                      </a:lnTo>
                      <a:lnTo>
                        <a:pt x="10800" y="0"/>
                      </a:lnTo>
                      <a:lnTo>
                        <a:pt x="21600" y="0"/>
                      </a:lnTo>
                      <a:lnTo>
                        <a:pt x="21600" y="11649"/>
                      </a:lnTo>
                      <a:lnTo>
                        <a:pt x="21600" y="19416"/>
                      </a:lnTo>
                      <a:lnTo>
                        <a:pt x="15166" y="21600"/>
                      </a:lnTo>
                      <a:lnTo>
                        <a:pt x="10570" y="21600"/>
                      </a:lnTo>
                      <a:lnTo>
                        <a:pt x="0" y="21600"/>
                      </a:lnTo>
                      <a:lnTo>
                        <a:pt x="0" y="11528"/>
                      </a:lnTo>
                      <a:lnTo>
                        <a:pt x="0" y="2184"/>
                      </a:lnTo>
                      <a:close/>
                    </a:path>
                    <a:path w="21600" h="21600" extrusionOk="0">
                      <a:moveTo>
                        <a:pt x="0" y="2184"/>
                      </a:moveTo>
                      <a:lnTo>
                        <a:pt x="0" y="2184"/>
                      </a:lnTo>
                      <a:lnTo>
                        <a:pt x="14706" y="2184"/>
                      </a:lnTo>
                      <a:lnTo>
                        <a:pt x="21600" y="0"/>
                      </a:lnTo>
                      <a:moveTo>
                        <a:pt x="0" y="2184"/>
                      </a:moveTo>
                      <a:lnTo>
                        <a:pt x="14706" y="2184"/>
                      </a:lnTo>
                      <a:lnTo>
                        <a:pt x="14706" y="5339"/>
                      </a:lnTo>
                      <a:lnTo>
                        <a:pt x="14706" y="17474"/>
                      </a:lnTo>
                      <a:lnTo>
                        <a:pt x="14706" y="21600"/>
                      </a:lnTo>
                      <a:moveTo>
                        <a:pt x="1149" y="3034"/>
                      </a:moveTo>
                      <a:lnTo>
                        <a:pt x="13328" y="3034"/>
                      </a:lnTo>
                      <a:lnTo>
                        <a:pt x="13328" y="3519"/>
                      </a:lnTo>
                      <a:lnTo>
                        <a:pt x="1149" y="3519"/>
                      </a:lnTo>
                      <a:lnTo>
                        <a:pt x="1149" y="3034"/>
                      </a:lnTo>
                      <a:moveTo>
                        <a:pt x="1149" y="4490"/>
                      </a:moveTo>
                      <a:lnTo>
                        <a:pt x="13328" y="4490"/>
                      </a:lnTo>
                      <a:lnTo>
                        <a:pt x="13328" y="4854"/>
                      </a:lnTo>
                      <a:lnTo>
                        <a:pt x="1149" y="4854"/>
                      </a:lnTo>
                      <a:lnTo>
                        <a:pt x="1149" y="4490"/>
                      </a:lnTo>
                      <a:moveTo>
                        <a:pt x="1149" y="5946"/>
                      </a:moveTo>
                      <a:lnTo>
                        <a:pt x="13328" y="5946"/>
                      </a:lnTo>
                      <a:lnTo>
                        <a:pt x="13328" y="6310"/>
                      </a:lnTo>
                      <a:lnTo>
                        <a:pt x="1149" y="6310"/>
                      </a:lnTo>
                      <a:lnTo>
                        <a:pt x="1149" y="5946"/>
                      </a:lnTo>
                    </a:path>
                  </a:pathLst>
                </a:custGeom>
                <a:gradFill rotWithShape="0">
                  <a:gsLst>
                    <a:gs pos="0">
                      <a:srgbClr val="FFFFCC"/>
                    </a:gs>
                    <a:gs pos="100000">
                      <a:srgbClr val="76765E"/>
                    </a:gs>
                  </a:gsLst>
                  <a:lin ang="2700000" scaled="1"/>
                </a:gra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8695" name="AutoShape 72"/>
                <p:cNvSpPr>
                  <a:spLocks noChangeArrowheads="1"/>
                </p:cNvSpPr>
                <p:nvPr/>
              </p:nvSpPr>
              <p:spPr bwMode="auto">
                <a:xfrm>
                  <a:off x="1927" y="1089"/>
                  <a:ext cx="226" cy="310"/>
                </a:xfrm>
                <a:prstGeom prst="can">
                  <a:avLst>
                    <a:gd name="adj" fmla="val 34292"/>
                  </a:avLst>
                </a:prstGeom>
                <a:gradFill rotWithShape="1">
                  <a:gsLst>
                    <a:gs pos="0">
                      <a:srgbClr val="FFCC99"/>
                    </a:gs>
                    <a:gs pos="100000">
                      <a:srgbClr val="765E47"/>
                    </a:gs>
                  </a:gsLst>
                  <a:lin ang="0" scaled="1"/>
                </a:gra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lIns="0" tIns="0" rIns="0" bIns="0"/>
                <a:lstStyle>
                  <a:lvl1pPr>
                    <a:spcBef>
                      <a:spcPct val="20000"/>
                    </a:spcBef>
                    <a:buFont typeface="Arial" charset="0"/>
                    <a:buChar char="•"/>
                    <a:defRPr sz="3200">
                      <a:solidFill>
                        <a:schemeClr val="tx1"/>
                      </a:solidFill>
                      <a:latin typeface="Calibri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charset="0"/>
                    <a:buChar char="–"/>
                    <a:defRPr sz="2800">
                      <a:solidFill>
                        <a:schemeClr val="tx1"/>
                      </a:solidFill>
                      <a:latin typeface="Calibri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charset="0"/>
                    <a:buChar char="•"/>
                    <a:defRPr sz="2400">
                      <a:solidFill>
                        <a:schemeClr val="tx1"/>
                      </a:solidFill>
                      <a:latin typeface="Calibri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charset="0"/>
                    <a:buChar char="–"/>
                    <a:defRPr sz="2000">
                      <a:solidFill>
                        <a:schemeClr val="tx1"/>
                      </a:solidFill>
                      <a:latin typeface="Calibri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charset="0"/>
                    <a:buChar char="»"/>
                    <a:defRPr sz="2000">
                      <a:solidFill>
                        <a:schemeClr val="tx1"/>
                      </a:solidFill>
                      <a:latin typeface="Calibri" charset="0"/>
                      <a:ea typeface="ＭＳ Ｐゴシック" charset="-128"/>
                    </a:defRPr>
                  </a:lvl5pPr>
                  <a:lvl6pPr marL="2514600" indent="-228600" defTabSz="4572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charset="0"/>
                    <a:buChar char="»"/>
                    <a:defRPr sz="2000">
                      <a:solidFill>
                        <a:schemeClr val="tx1"/>
                      </a:solidFill>
                      <a:latin typeface="Calibri" charset="0"/>
                      <a:ea typeface="ＭＳ Ｐゴシック" charset="-128"/>
                    </a:defRPr>
                  </a:lvl6pPr>
                  <a:lvl7pPr marL="2971800" indent="-228600" defTabSz="4572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charset="0"/>
                    <a:buChar char="»"/>
                    <a:defRPr sz="2000">
                      <a:solidFill>
                        <a:schemeClr val="tx1"/>
                      </a:solidFill>
                      <a:latin typeface="Calibri" charset="0"/>
                      <a:ea typeface="ＭＳ Ｐゴシック" charset="-128"/>
                    </a:defRPr>
                  </a:lvl7pPr>
                  <a:lvl8pPr marL="3429000" indent="-228600" defTabSz="4572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charset="0"/>
                    <a:buChar char="»"/>
                    <a:defRPr sz="2000">
                      <a:solidFill>
                        <a:schemeClr val="tx1"/>
                      </a:solidFill>
                      <a:latin typeface="Calibri" charset="0"/>
                      <a:ea typeface="ＭＳ Ｐゴシック" charset="-128"/>
                    </a:defRPr>
                  </a:lvl8pPr>
                  <a:lvl9pPr marL="3886200" indent="-228600" defTabSz="4572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charset="0"/>
                    <a:buChar char="»"/>
                    <a:defRPr sz="2000">
                      <a:solidFill>
                        <a:schemeClr val="tx1"/>
                      </a:solidFill>
                      <a:latin typeface="Calibri" charset="0"/>
                      <a:ea typeface="ＭＳ Ｐゴシック" charset="-128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en-US" altLang="en-US" sz="1800">
                    <a:latin typeface="Arial" charset="0"/>
                  </a:endParaRPr>
                </a:p>
              </p:txBody>
            </p:sp>
          </p:grpSp>
          <p:grpSp>
            <p:nvGrpSpPr>
              <p:cNvPr id="28691" name="Group 73"/>
              <p:cNvGrpSpPr>
                <a:grpSpLocks/>
              </p:cNvGrpSpPr>
              <p:nvPr/>
            </p:nvGrpSpPr>
            <p:grpSpPr bwMode="auto">
              <a:xfrm>
                <a:off x="1161" y="2058"/>
                <a:ext cx="336" cy="438"/>
                <a:chOff x="1775" y="824"/>
                <a:chExt cx="378" cy="575"/>
              </a:xfrm>
            </p:grpSpPr>
            <p:sp>
              <p:nvSpPr>
                <p:cNvPr id="28692" name="tower"/>
                <p:cNvSpPr>
                  <a:spLocks noEditPoints="1" noChangeArrowheads="1"/>
                </p:cNvSpPr>
                <p:nvPr/>
              </p:nvSpPr>
              <p:spPr bwMode="auto">
                <a:xfrm>
                  <a:off x="1775" y="824"/>
                  <a:ext cx="298" cy="415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w 21600"/>
                    <a:gd name="T13" fmla="*/ 0 h 21600"/>
                    <a:gd name="T14" fmla="*/ 0 w 21600"/>
                    <a:gd name="T15" fmla="*/ 0 h 21600"/>
                    <a:gd name="T16" fmla="*/ 0 w 21600"/>
                    <a:gd name="T17" fmla="*/ 0 h 21600"/>
                    <a:gd name="T18" fmla="*/ 0 w 21600"/>
                    <a:gd name="T19" fmla="*/ 0 h 21600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435 w 21600"/>
                    <a:gd name="T31" fmla="*/ 22537 h 21600"/>
                    <a:gd name="T32" fmla="*/ 21455 w 21600"/>
                    <a:gd name="T33" fmla="*/ 27013 h 21600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21600" h="21600" extrusionOk="0">
                      <a:moveTo>
                        <a:pt x="0" y="2184"/>
                      </a:moveTo>
                      <a:lnTo>
                        <a:pt x="6664" y="0"/>
                      </a:lnTo>
                      <a:lnTo>
                        <a:pt x="10800" y="0"/>
                      </a:lnTo>
                      <a:lnTo>
                        <a:pt x="21600" y="0"/>
                      </a:lnTo>
                      <a:lnTo>
                        <a:pt x="21600" y="11649"/>
                      </a:lnTo>
                      <a:lnTo>
                        <a:pt x="21600" y="19416"/>
                      </a:lnTo>
                      <a:lnTo>
                        <a:pt x="15166" y="21600"/>
                      </a:lnTo>
                      <a:lnTo>
                        <a:pt x="10570" y="21600"/>
                      </a:lnTo>
                      <a:lnTo>
                        <a:pt x="0" y="21600"/>
                      </a:lnTo>
                      <a:lnTo>
                        <a:pt x="0" y="11528"/>
                      </a:lnTo>
                      <a:lnTo>
                        <a:pt x="0" y="2184"/>
                      </a:lnTo>
                      <a:close/>
                    </a:path>
                    <a:path w="21600" h="21600" extrusionOk="0">
                      <a:moveTo>
                        <a:pt x="0" y="2184"/>
                      </a:moveTo>
                      <a:lnTo>
                        <a:pt x="0" y="2184"/>
                      </a:lnTo>
                      <a:lnTo>
                        <a:pt x="14706" y="2184"/>
                      </a:lnTo>
                      <a:lnTo>
                        <a:pt x="21600" y="0"/>
                      </a:lnTo>
                      <a:moveTo>
                        <a:pt x="0" y="2184"/>
                      </a:moveTo>
                      <a:lnTo>
                        <a:pt x="14706" y="2184"/>
                      </a:lnTo>
                      <a:lnTo>
                        <a:pt x="14706" y="5339"/>
                      </a:lnTo>
                      <a:lnTo>
                        <a:pt x="14706" y="17474"/>
                      </a:lnTo>
                      <a:lnTo>
                        <a:pt x="14706" y="21600"/>
                      </a:lnTo>
                      <a:moveTo>
                        <a:pt x="1149" y="3034"/>
                      </a:moveTo>
                      <a:lnTo>
                        <a:pt x="13328" y="3034"/>
                      </a:lnTo>
                      <a:lnTo>
                        <a:pt x="13328" y="3519"/>
                      </a:lnTo>
                      <a:lnTo>
                        <a:pt x="1149" y="3519"/>
                      </a:lnTo>
                      <a:lnTo>
                        <a:pt x="1149" y="3034"/>
                      </a:lnTo>
                      <a:moveTo>
                        <a:pt x="1149" y="4490"/>
                      </a:moveTo>
                      <a:lnTo>
                        <a:pt x="13328" y="4490"/>
                      </a:lnTo>
                      <a:lnTo>
                        <a:pt x="13328" y="4854"/>
                      </a:lnTo>
                      <a:lnTo>
                        <a:pt x="1149" y="4854"/>
                      </a:lnTo>
                      <a:lnTo>
                        <a:pt x="1149" y="4490"/>
                      </a:lnTo>
                      <a:moveTo>
                        <a:pt x="1149" y="5946"/>
                      </a:moveTo>
                      <a:lnTo>
                        <a:pt x="13328" y="5946"/>
                      </a:lnTo>
                      <a:lnTo>
                        <a:pt x="13328" y="6310"/>
                      </a:lnTo>
                      <a:lnTo>
                        <a:pt x="1149" y="6310"/>
                      </a:lnTo>
                      <a:lnTo>
                        <a:pt x="1149" y="5946"/>
                      </a:lnTo>
                    </a:path>
                  </a:pathLst>
                </a:custGeom>
                <a:gradFill rotWithShape="0">
                  <a:gsLst>
                    <a:gs pos="0">
                      <a:srgbClr val="FFFFCC"/>
                    </a:gs>
                    <a:gs pos="100000">
                      <a:srgbClr val="76765E"/>
                    </a:gs>
                  </a:gsLst>
                  <a:lin ang="2700000" scaled="1"/>
                </a:gra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8693" name="AutoShape 75"/>
                <p:cNvSpPr>
                  <a:spLocks noChangeArrowheads="1"/>
                </p:cNvSpPr>
                <p:nvPr/>
              </p:nvSpPr>
              <p:spPr bwMode="auto">
                <a:xfrm>
                  <a:off x="1927" y="1089"/>
                  <a:ext cx="226" cy="310"/>
                </a:xfrm>
                <a:prstGeom prst="can">
                  <a:avLst>
                    <a:gd name="adj" fmla="val 34292"/>
                  </a:avLst>
                </a:prstGeom>
                <a:gradFill rotWithShape="1">
                  <a:gsLst>
                    <a:gs pos="0">
                      <a:srgbClr val="FFCC99"/>
                    </a:gs>
                    <a:gs pos="100000">
                      <a:srgbClr val="765E47"/>
                    </a:gs>
                  </a:gsLst>
                  <a:lin ang="0" scaled="1"/>
                </a:gra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lIns="0" tIns="0" rIns="0" bIns="0"/>
                <a:lstStyle>
                  <a:lvl1pPr>
                    <a:spcBef>
                      <a:spcPct val="20000"/>
                    </a:spcBef>
                    <a:buFont typeface="Arial" charset="0"/>
                    <a:buChar char="•"/>
                    <a:defRPr sz="3200">
                      <a:solidFill>
                        <a:schemeClr val="tx1"/>
                      </a:solidFill>
                      <a:latin typeface="Calibri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charset="0"/>
                    <a:buChar char="–"/>
                    <a:defRPr sz="2800">
                      <a:solidFill>
                        <a:schemeClr val="tx1"/>
                      </a:solidFill>
                      <a:latin typeface="Calibri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charset="0"/>
                    <a:buChar char="•"/>
                    <a:defRPr sz="2400">
                      <a:solidFill>
                        <a:schemeClr val="tx1"/>
                      </a:solidFill>
                      <a:latin typeface="Calibri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charset="0"/>
                    <a:buChar char="–"/>
                    <a:defRPr sz="2000">
                      <a:solidFill>
                        <a:schemeClr val="tx1"/>
                      </a:solidFill>
                      <a:latin typeface="Calibri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charset="0"/>
                    <a:buChar char="»"/>
                    <a:defRPr sz="2000">
                      <a:solidFill>
                        <a:schemeClr val="tx1"/>
                      </a:solidFill>
                      <a:latin typeface="Calibri" charset="0"/>
                      <a:ea typeface="ＭＳ Ｐゴシック" charset="-128"/>
                    </a:defRPr>
                  </a:lvl5pPr>
                  <a:lvl6pPr marL="2514600" indent="-228600" defTabSz="4572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charset="0"/>
                    <a:buChar char="»"/>
                    <a:defRPr sz="2000">
                      <a:solidFill>
                        <a:schemeClr val="tx1"/>
                      </a:solidFill>
                      <a:latin typeface="Calibri" charset="0"/>
                      <a:ea typeface="ＭＳ Ｐゴシック" charset="-128"/>
                    </a:defRPr>
                  </a:lvl6pPr>
                  <a:lvl7pPr marL="2971800" indent="-228600" defTabSz="4572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charset="0"/>
                    <a:buChar char="»"/>
                    <a:defRPr sz="2000">
                      <a:solidFill>
                        <a:schemeClr val="tx1"/>
                      </a:solidFill>
                      <a:latin typeface="Calibri" charset="0"/>
                      <a:ea typeface="ＭＳ Ｐゴシック" charset="-128"/>
                    </a:defRPr>
                  </a:lvl7pPr>
                  <a:lvl8pPr marL="3429000" indent="-228600" defTabSz="4572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charset="0"/>
                    <a:buChar char="»"/>
                    <a:defRPr sz="2000">
                      <a:solidFill>
                        <a:schemeClr val="tx1"/>
                      </a:solidFill>
                      <a:latin typeface="Calibri" charset="0"/>
                      <a:ea typeface="ＭＳ Ｐゴシック" charset="-128"/>
                    </a:defRPr>
                  </a:lvl8pPr>
                  <a:lvl9pPr marL="3886200" indent="-228600" defTabSz="4572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charset="0"/>
                    <a:buChar char="»"/>
                    <a:defRPr sz="2000">
                      <a:solidFill>
                        <a:schemeClr val="tx1"/>
                      </a:solidFill>
                      <a:latin typeface="Calibri" charset="0"/>
                      <a:ea typeface="ＭＳ Ｐゴシック" charset="-128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en-US" altLang="en-US" sz="1800">
                    <a:latin typeface="Arial" charset="0"/>
                  </a:endParaRPr>
                </a:p>
              </p:txBody>
            </p:sp>
          </p:grpSp>
        </p:grpSp>
      </p:grpSp>
      <p:sp>
        <p:nvSpPr>
          <p:cNvPr id="1054796" name="AutoShape 76"/>
          <p:cNvSpPr>
            <a:spLocks noChangeArrowheads="1"/>
          </p:cNvSpPr>
          <p:nvPr/>
        </p:nvSpPr>
        <p:spPr bwMode="auto">
          <a:xfrm>
            <a:off x="231775" y="3886200"/>
            <a:ext cx="2665413" cy="1417638"/>
          </a:xfrm>
          <a:prstGeom prst="wedgeRoundRectCallout">
            <a:avLst>
              <a:gd name="adj1" fmla="val 69477"/>
              <a:gd name="adj2" fmla="val 394"/>
              <a:gd name="adj3" fmla="val 16667"/>
            </a:avLst>
          </a:prstGeom>
          <a:solidFill>
            <a:srgbClr val="FEECE8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50000"/>
              </a:schemeClr>
            </a:outerShdw>
          </a:effectLst>
        </p:spPr>
        <p:txBody>
          <a:bodyPr lIns="0" rIns="0"/>
          <a:lstStyle/>
          <a:p>
            <a:pPr marL="169863" indent="-169863" eaLnBrk="1" hangingPunct="1">
              <a:defRPr/>
            </a:pPr>
            <a:r>
              <a:rPr lang="en-US" altLang="ja-JP" b="1">
                <a:solidFill>
                  <a:srgbClr val="FF0000"/>
                </a:solidFill>
                <a:latin typeface="Arial" pitchFamily="-109" charset="0"/>
                <a:ea typeface="MS PGothic" pitchFamily="34" charset="-128"/>
                <a:cs typeface="Arial" pitchFamily="-109" charset="0"/>
              </a:rPr>
              <a:t>Grid Computing</a:t>
            </a:r>
          </a:p>
          <a:p>
            <a:pPr marL="169863" indent="-169863" eaLnBrk="1" hangingPunct="1">
              <a:buFontTx/>
              <a:buChar char="•"/>
              <a:defRPr/>
            </a:pPr>
            <a:r>
              <a:rPr lang="en-US" altLang="ja-JP" sz="1600">
                <a:solidFill>
                  <a:srgbClr val="FF0000"/>
                </a:solidFill>
                <a:latin typeface="Arial" pitchFamily="-109" charset="0"/>
                <a:ea typeface="MS PGothic" pitchFamily="34" charset="-128"/>
                <a:cs typeface="Arial" pitchFamily="-109" charset="0"/>
              </a:rPr>
              <a:t>Large scale</a:t>
            </a:r>
          </a:p>
          <a:p>
            <a:pPr marL="169863" indent="-169863" eaLnBrk="1" hangingPunct="1">
              <a:buFontTx/>
              <a:buChar char="•"/>
              <a:defRPr/>
            </a:pPr>
            <a:r>
              <a:rPr lang="en-US" altLang="ja-JP" sz="1600">
                <a:solidFill>
                  <a:srgbClr val="FF0000"/>
                </a:solidFill>
                <a:latin typeface="Arial" pitchFamily="-109" charset="0"/>
                <a:ea typeface="MS PGothic" pitchFamily="34" charset="-128"/>
                <a:cs typeface="Arial" pitchFamily="-109" charset="0"/>
              </a:rPr>
              <a:t>Cross-organizational</a:t>
            </a:r>
          </a:p>
          <a:p>
            <a:pPr marL="169863" indent="-169863" eaLnBrk="1" hangingPunct="1">
              <a:buFontTx/>
              <a:buChar char="•"/>
              <a:defRPr/>
            </a:pPr>
            <a:r>
              <a:rPr lang="en-US" altLang="ja-JP" sz="1600">
                <a:solidFill>
                  <a:srgbClr val="FF0000"/>
                </a:solidFill>
                <a:latin typeface="Arial" pitchFamily="-109" charset="0"/>
                <a:ea typeface="MS PGothic" pitchFamily="34" charset="-128"/>
                <a:cs typeface="Arial" pitchFamily="-109" charset="0"/>
              </a:rPr>
              <a:t>Geographical distribution</a:t>
            </a:r>
          </a:p>
          <a:p>
            <a:pPr marL="169863" indent="-169863" eaLnBrk="1" hangingPunct="1">
              <a:buFontTx/>
              <a:buChar char="•"/>
              <a:defRPr/>
            </a:pPr>
            <a:r>
              <a:rPr lang="en-US" altLang="ja-JP" sz="1600">
                <a:solidFill>
                  <a:srgbClr val="FF0000"/>
                </a:solidFill>
                <a:latin typeface="Arial" pitchFamily="-109" charset="0"/>
                <a:ea typeface="MS PGothic" pitchFamily="34" charset="-128"/>
                <a:cs typeface="Arial" pitchFamily="-109" charset="0"/>
              </a:rPr>
              <a:t>Distributed management</a:t>
            </a:r>
          </a:p>
        </p:txBody>
      </p:sp>
      <p:sp>
        <p:nvSpPr>
          <p:cNvPr id="28682" name="Text Box 77"/>
          <p:cNvSpPr txBox="1">
            <a:spLocks noChangeArrowheads="1"/>
          </p:cNvSpPr>
          <p:nvPr/>
        </p:nvSpPr>
        <p:spPr bwMode="auto">
          <a:xfrm>
            <a:off x="5486400" y="6583363"/>
            <a:ext cx="36576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n-US" altLang="en-US" sz="1200">
                <a:latin typeface="Arial" charset="0"/>
              </a:rPr>
              <a:t>Derived from Hiro Kishimoto &amp; extended to Cloud</a:t>
            </a:r>
          </a:p>
        </p:txBody>
      </p:sp>
      <p:sp>
        <p:nvSpPr>
          <p:cNvPr id="1054798" name="Cloud"/>
          <p:cNvSpPr>
            <a:spLocks noChangeAspect="1" noEditPoints="1" noChangeArrowheads="1"/>
          </p:cNvSpPr>
          <p:nvPr/>
        </p:nvSpPr>
        <p:spPr bwMode="auto">
          <a:xfrm>
            <a:off x="1447800" y="5257800"/>
            <a:ext cx="3962400" cy="1552575"/>
          </a:xfrm>
          <a:custGeom>
            <a:avLst/>
            <a:gdLst>
              <a:gd name="T0" fmla="*/ 12291 w 21600"/>
              <a:gd name="T1" fmla="*/ 776288 h 21600"/>
              <a:gd name="T2" fmla="*/ 1981200 w 21600"/>
              <a:gd name="T3" fmla="*/ 1550922 h 21600"/>
              <a:gd name="T4" fmla="*/ 3959098 w 21600"/>
              <a:gd name="T5" fmla="*/ 776288 h 21600"/>
              <a:gd name="T6" fmla="*/ 1981200 w 21600"/>
              <a:gd name="T7" fmla="*/ 88770 h 21600"/>
              <a:gd name="T8" fmla="*/ 0 60000 65536"/>
              <a:gd name="T9" fmla="*/ 0 60000 65536"/>
              <a:gd name="T10" fmla="*/ 0 60000 65536"/>
              <a:gd name="T11" fmla="*/ 0 60000 65536"/>
              <a:gd name="T12" fmla="*/ 2977 w 21600"/>
              <a:gd name="T13" fmla="*/ 3262 h 21600"/>
              <a:gd name="T14" fmla="*/ 17087 w 21600"/>
              <a:gd name="T15" fmla="*/ 17337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 extrusionOk="0">
                <a:moveTo>
                  <a:pt x="1949" y="7180"/>
                </a:moveTo>
                <a:cubicBezTo>
                  <a:pt x="841" y="7336"/>
                  <a:pt x="-1" y="8613"/>
                  <a:pt x="-1" y="10137"/>
                </a:cubicBezTo>
                <a:cubicBezTo>
                  <a:pt x="-1" y="11192"/>
                  <a:pt x="409" y="12169"/>
                  <a:pt x="1074" y="12702"/>
                </a:cubicBezTo>
                <a:lnTo>
                  <a:pt x="1063" y="12668"/>
                </a:lnTo>
                <a:cubicBezTo>
                  <a:pt x="685" y="13217"/>
                  <a:pt x="474" y="13940"/>
                  <a:pt x="474" y="14690"/>
                </a:cubicBezTo>
                <a:cubicBezTo>
                  <a:pt x="475" y="16325"/>
                  <a:pt x="1451" y="17650"/>
                  <a:pt x="2655" y="17650"/>
                </a:cubicBezTo>
                <a:cubicBezTo>
                  <a:pt x="2739" y="17650"/>
                  <a:pt x="2824" y="17643"/>
                  <a:pt x="2909" y="17629"/>
                </a:cubicBezTo>
                <a:lnTo>
                  <a:pt x="2897" y="17649"/>
                </a:lnTo>
                <a:cubicBezTo>
                  <a:pt x="3585" y="19288"/>
                  <a:pt x="4863" y="20299"/>
                  <a:pt x="6247" y="20299"/>
                </a:cubicBezTo>
                <a:cubicBezTo>
                  <a:pt x="6947" y="20299"/>
                  <a:pt x="7635" y="20039"/>
                  <a:pt x="8235" y="19546"/>
                </a:cubicBezTo>
                <a:lnTo>
                  <a:pt x="8229" y="19550"/>
                </a:lnTo>
                <a:cubicBezTo>
                  <a:pt x="8855" y="20829"/>
                  <a:pt x="9908" y="21596"/>
                  <a:pt x="11036" y="21596"/>
                </a:cubicBezTo>
                <a:cubicBezTo>
                  <a:pt x="12523" y="21596"/>
                  <a:pt x="13836" y="20267"/>
                  <a:pt x="14267" y="18324"/>
                </a:cubicBezTo>
                <a:lnTo>
                  <a:pt x="14270" y="18350"/>
                </a:lnTo>
                <a:cubicBezTo>
                  <a:pt x="14730" y="18740"/>
                  <a:pt x="15260" y="18946"/>
                  <a:pt x="15802" y="18946"/>
                </a:cubicBezTo>
                <a:cubicBezTo>
                  <a:pt x="17390" y="18946"/>
                  <a:pt x="18682" y="17205"/>
                  <a:pt x="18694" y="15045"/>
                </a:cubicBezTo>
                <a:lnTo>
                  <a:pt x="18689" y="15035"/>
                </a:lnTo>
                <a:cubicBezTo>
                  <a:pt x="20357" y="14710"/>
                  <a:pt x="21597" y="12765"/>
                  <a:pt x="21597" y="10472"/>
                </a:cubicBezTo>
                <a:cubicBezTo>
                  <a:pt x="21597" y="9456"/>
                  <a:pt x="21350" y="8469"/>
                  <a:pt x="20896" y="7663"/>
                </a:cubicBezTo>
                <a:lnTo>
                  <a:pt x="20889" y="7661"/>
                </a:lnTo>
                <a:cubicBezTo>
                  <a:pt x="21031" y="7208"/>
                  <a:pt x="21105" y="6721"/>
                  <a:pt x="21105" y="6228"/>
                </a:cubicBezTo>
                <a:cubicBezTo>
                  <a:pt x="21105" y="4588"/>
                  <a:pt x="20299" y="3150"/>
                  <a:pt x="19139" y="2719"/>
                </a:cubicBezTo>
                <a:lnTo>
                  <a:pt x="19148" y="2712"/>
                </a:lnTo>
                <a:cubicBezTo>
                  <a:pt x="18940" y="1142"/>
                  <a:pt x="17933" y="-1"/>
                  <a:pt x="16758" y="-1"/>
                </a:cubicBezTo>
                <a:cubicBezTo>
                  <a:pt x="16044" y="-1"/>
                  <a:pt x="15367" y="426"/>
                  <a:pt x="14905" y="1165"/>
                </a:cubicBezTo>
                <a:lnTo>
                  <a:pt x="14909" y="1170"/>
                </a:lnTo>
                <a:cubicBezTo>
                  <a:pt x="14497" y="432"/>
                  <a:pt x="13855" y="-1"/>
                  <a:pt x="13174" y="-1"/>
                </a:cubicBezTo>
                <a:cubicBezTo>
                  <a:pt x="12347" y="-1"/>
                  <a:pt x="11590" y="637"/>
                  <a:pt x="11221" y="1645"/>
                </a:cubicBezTo>
                <a:lnTo>
                  <a:pt x="11229" y="1694"/>
                </a:lnTo>
                <a:cubicBezTo>
                  <a:pt x="10730" y="1024"/>
                  <a:pt x="10058" y="649"/>
                  <a:pt x="9358" y="649"/>
                </a:cubicBezTo>
                <a:cubicBezTo>
                  <a:pt x="8372" y="649"/>
                  <a:pt x="7466" y="1391"/>
                  <a:pt x="7003" y="2578"/>
                </a:cubicBezTo>
                <a:lnTo>
                  <a:pt x="6995" y="2602"/>
                </a:lnTo>
                <a:cubicBezTo>
                  <a:pt x="6477" y="2189"/>
                  <a:pt x="5888" y="1971"/>
                  <a:pt x="5288" y="1971"/>
                </a:cubicBezTo>
                <a:cubicBezTo>
                  <a:pt x="3423" y="1972"/>
                  <a:pt x="1912" y="4029"/>
                  <a:pt x="1912" y="6567"/>
                </a:cubicBezTo>
                <a:cubicBezTo>
                  <a:pt x="1911" y="6774"/>
                  <a:pt x="1922" y="6981"/>
                  <a:pt x="1942" y="7186"/>
                </a:cubicBezTo>
                <a:lnTo>
                  <a:pt x="1949" y="7180"/>
                </a:lnTo>
                <a:close/>
              </a:path>
              <a:path w="21600" h="21600" fill="none" extrusionOk="0">
                <a:moveTo>
                  <a:pt x="1074" y="12702"/>
                </a:moveTo>
                <a:cubicBezTo>
                  <a:pt x="1407" y="12969"/>
                  <a:pt x="1786" y="13109"/>
                  <a:pt x="2172" y="13109"/>
                </a:cubicBezTo>
                <a:cubicBezTo>
                  <a:pt x="2228" y="13109"/>
                  <a:pt x="2285" y="13107"/>
                  <a:pt x="2341" y="13101"/>
                </a:cubicBezTo>
              </a:path>
              <a:path w="21600" h="21600" fill="none" extrusionOk="0">
                <a:moveTo>
                  <a:pt x="2909" y="17629"/>
                </a:moveTo>
                <a:cubicBezTo>
                  <a:pt x="3099" y="17599"/>
                  <a:pt x="3285" y="17535"/>
                  <a:pt x="3463" y="17439"/>
                </a:cubicBezTo>
              </a:path>
              <a:path w="21600" h="21600" fill="none" extrusionOk="0">
                <a:moveTo>
                  <a:pt x="7895" y="18680"/>
                </a:moveTo>
                <a:cubicBezTo>
                  <a:pt x="7983" y="18985"/>
                  <a:pt x="8095" y="19277"/>
                  <a:pt x="8229" y="19550"/>
                </a:cubicBezTo>
              </a:path>
              <a:path w="21600" h="21600" fill="none" extrusionOk="0">
                <a:moveTo>
                  <a:pt x="14267" y="18324"/>
                </a:moveTo>
                <a:cubicBezTo>
                  <a:pt x="14336" y="18013"/>
                  <a:pt x="14380" y="17693"/>
                  <a:pt x="14400" y="17370"/>
                </a:cubicBezTo>
              </a:path>
              <a:path w="21600" h="21600" fill="none" extrusionOk="0">
                <a:moveTo>
                  <a:pt x="18694" y="15045"/>
                </a:moveTo>
                <a:cubicBezTo>
                  <a:pt x="18694" y="15034"/>
                  <a:pt x="18695" y="15024"/>
                  <a:pt x="18695" y="15013"/>
                </a:cubicBezTo>
                <a:cubicBezTo>
                  <a:pt x="18695" y="13508"/>
                  <a:pt x="18063" y="12136"/>
                  <a:pt x="17069" y="11477"/>
                </a:cubicBezTo>
              </a:path>
              <a:path w="21600" h="21600" fill="none" extrusionOk="0">
                <a:moveTo>
                  <a:pt x="20165" y="8999"/>
                </a:moveTo>
                <a:cubicBezTo>
                  <a:pt x="20479" y="8635"/>
                  <a:pt x="20726" y="8177"/>
                  <a:pt x="20889" y="7661"/>
                </a:cubicBezTo>
              </a:path>
              <a:path w="21600" h="21600" fill="none" extrusionOk="0">
                <a:moveTo>
                  <a:pt x="19186" y="3344"/>
                </a:moveTo>
                <a:cubicBezTo>
                  <a:pt x="19186" y="3328"/>
                  <a:pt x="19187" y="3313"/>
                  <a:pt x="19187" y="3297"/>
                </a:cubicBezTo>
                <a:cubicBezTo>
                  <a:pt x="19187" y="3101"/>
                  <a:pt x="19174" y="2905"/>
                  <a:pt x="19148" y="2712"/>
                </a:cubicBezTo>
              </a:path>
              <a:path w="21600" h="21600" fill="none" extrusionOk="0">
                <a:moveTo>
                  <a:pt x="14905" y="1165"/>
                </a:moveTo>
                <a:cubicBezTo>
                  <a:pt x="14754" y="1408"/>
                  <a:pt x="14629" y="1679"/>
                  <a:pt x="14535" y="1971"/>
                </a:cubicBezTo>
              </a:path>
              <a:path w="21600" h="21600" fill="none" extrusionOk="0">
                <a:moveTo>
                  <a:pt x="11221" y="1645"/>
                </a:moveTo>
                <a:cubicBezTo>
                  <a:pt x="11140" y="1866"/>
                  <a:pt x="11080" y="2099"/>
                  <a:pt x="11041" y="2340"/>
                </a:cubicBezTo>
              </a:path>
              <a:path w="21600" h="21600" fill="none" extrusionOk="0">
                <a:moveTo>
                  <a:pt x="7645" y="3276"/>
                </a:moveTo>
                <a:cubicBezTo>
                  <a:pt x="7449" y="3016"/>
                  <a:pt x="7231" y="2790"/>
                  <a:pt x="6995" y="2602"/>
                </a:cubicBezTo>
              </a:path>
              <a:path w="21600" h="21600" fill="none" extrusionOk="0">
                <a:moveTo>
                  <a:pt x="1942" y="7186"/>
                </a:moveTo>
                <a:cubicBezTo>
                  <a:pt x="1966" y="7426"/>
                  <a:pt x="2004" y="7663"/>
                  <a:pt x="2056" y="7895"/>
                </a:cubicBezTo>
              </a:path>
            </a:pathLst>
          </a:custGeom>
          <a:solidFill>
            <a:srgbClr val="F0FEE2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50000"/>
              </a:schemeClr>
            </a:outerShdw>
          </a:effectLst>
        </p:spPr>
        <p:txBody>
          <a:bodyPr lIns="0" rIns="0"/>
          <a:lstStyle>
            <a:lvl1pPr marL="169863" indent="-169863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ja-JP" b="1">
                <a:solidFill>
                  <a:srgbClr val="FF0000"/>
                </a:solidFill>
              </a:rPr>
              <a:t>Cloud Computing</a:t>
            </a:r>
          </a:p>
          <a:p>
            <a:pPr eaLnBrk="1" hangingPunct="1">
              <a:buFontTx/>
              <a:buChar char="•"/>
            </a:pPr>
            <a:r>
              <a:rPr lang="en-US" altLang="ja-JP" sz="1600">
                <a:solidFill>
                  <a:srgbClr val="FF0000"/>
                </a:solidFill>
              </a:rPr>
              <a:t>Provisioned on demand</a:t>
            </a:r>
          </a:p>
          <a:p>
            <a:pPr eaLnBrk="1" hangingPunct="1">
              <a:buFontTx/>
              <a:buChar char="•"/>
            </a:pPr>
            <a:r>
              <a:rPr lang="en-US" altLang="ja-JP" sz="1600">
                <a:solidFill>
                  <a:srgbClr val="FF0000"/>
                </a:solidFill>
              </a:rPr>
              <a:t>Service guarantee</a:t>
            </a:r>
          </a:p>
          <a:p>
            <a:pPr eaLnBrk="1" hangingPunct="1">
              <a:buFontTx/>
              <a:buChar char="•"/>
            </a:pPr>
            <a:r>
              <a:rPr lang="en-US" altLang="ja-JP" sz="1600">
                <a:solidFill>
                  <a:srgbClr val="FF0000"/>
                </a:solidFill>
              </a:rPr>
              <a:t>VMs and Web 2.0-based</a:t>
            </a:r>
          </a:p>
        </p:txBody>
      </p:sp>
    </p:spTree>
    <p:extLst>
      <p:ext uri="{BB962C8B-B14F-4D97-AF65-F5344CB8AC3E}">
        <p14:creationId xmlns:p14="http://schemas.microsoft.com/office/powerpoint/2010/main" val="37442010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500" fill="hold"/>
                                        <p:tgtEl>
                                          <p:spTgt spid="1054760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" dur="500" fill="hold"/>
                                        <p:tgtEl>
                                          <p:spTgt spid="1054742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0" dur="500" fill="hold"/>
                                        <p:tgtEl>
                                          <p:spTgt spid="1054796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4722" grpId="0" animBg="1"/>
      <p:bldP spid="1054724" grpId="0" animBg="1"/>
      <p:bldP spid="1054742" grpId="0" animBg="1"/>
      <p:bldP spid="1054742" grpId="1"/>
      <p:bldP spid="1054760" grpId="0" animBg="1"/>
      <p:bldP spid="1054760" grpId="1"/>
      <p:bldP spid="1054796" grpId="0"/>
      <p:bldP spid="1054796" grpId="1" animBg="1"/>
      <p:bldP spid="105479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Types of Cloud Computing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066801"/>
            <a:ext cx="8458200" cy="3348918"/>
          </a:xfrm>
        </p:spPr>
        <p:txBody>
          <a:bodyPr>
            <a:noAutofit/>
          </a:bodyPr>
          <a:lstStyle/>
          <a:p>
            <a:r>
              <a:rPr lang="en-US" sz="2400" b="1" dirty="0"/>
              <a:t>Public Cloud</a:t>
            </a:r>
            <a:r>
              <a:rPr lang="en-US" sz="2400" dirty="0"/>
              <a:t>: Computing infrastructure is hosted at the vendor’s premises. </a:t>
            </a:r>
          </a:p>
          <a:p>
            <a:r>
              <a:rPr lang="en-US" sz="2400" b="1" dirty="0"/>
              <a:t>Private Cloud</a:t>
            </a:r>
            <a:r>
              <a:rPr lang="en-US" sz="2400" dirty="0"/>
              <a:t>: Computing architecture is dedicated to the customer and is not shared with other organizations. </a:t>
            </a:r>
          </a:p>
          <a:p>
            <a:r>
              <a:rPr lang="en-US" sz="2400" b="1" dirty="0"/>
              <a:t>Hybrid Cloud</a:t>
            </a:r>
            <a:r>
              <a:rPr lang="en-US" sz="2400" dirty="0"/>
              <a:t>: Organizations host some critical, secure applications in private clouds. The not so critical applications are hosted in the public cloud</a:t>
            </a:r>
          </a:p>
          <a:p>
            <a:pPr lvl="1"/>
            <a:r>
              <a:rPr lang="en-US" sz="2000" b="1" dirty="0"/>
              <a:t>Cloud bursting</a:t>
            </a:r>
            <a:r>
              <a:rPr lang="en-US" sz="2000" dirty="0"/>
              <a:t>: the organization uses its own infrastructure for normal usage, but cloud is used for peak loads.</a:t>
            </a: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4991" y="4339519"/>
            <a:ext cx="4267200" cy="25184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97745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450A9-A1C8-4FD6-AF02-2E41724E1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D3A7B1-ACB1-4605-8021-A32CA992BA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have covered the advantages of Cloud Computing. </a:t>
            </a:r>
          </a:p>
          <a:p>
            <a:r>
              <a:rPr lang="en-US" dirty="0"/>
              <a:t>Now, how about disadvantages/risks/concerns of Cloud computing?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49025E-7F4C-4A94-89ED-31FBD7DD8C75}"/>
              </a:ext>
            </a:extLst>
          </p:cNvPr>
          <p:cNvSpPr txBox="1"/>
          <p:nvPr/>
        </p:nvSpPr>
        <p:spPr>
          <a:xfrm>
            <a:off x="711777" y="4405314"/>
            <a:ext cx="79887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Please go to </a:t>
            </a:r>
          </a:p>
          <a:p>
            <a:pPr algn="ctr"/>
            <a:r>
              <a:rPr lang="en-US" sz="3600" dirty="0">
                <a:solidFill>
                  <a:srgbClr val="0070C0"/>
                </a:solidFill>
              </a:rPr>
              <a:t>PollEv.com/cisgvsu429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93161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charset="-128"/>
              </a:rPr>
              <a:t>Cloud Computing Risks (enterprise)</a:t>
            </a:r>
          </a:p>
        </p:txBody>
      </p:sp>
      <p:sp>
        <p:nvSpPr>
          <p:cNvPr id="35842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>
                <a:ea typeface="ＭＳ Ｐゴシック" charset="-128"/>
              </a:rPr>
              <a:t>Security</a:t>
            </a:r>
          </a:p>
          <a:p>
            <a:r>
              <a:rPr lang="en-US" altLang="en-US" dirty="0">
                <a:ea typeface="ＭＳ Ｐゴシック" charset="-128"/>
              </a:rPr>
              <a:t>Compliance</a:t>
            </a:r>
          </a:p>
          <a:p>
            <a:r>
              <a:rPr lang="en-US" altLang="en-US" dirty="0">
                <a:ea typeface="ＭＳ Ｐゴシック" charset="-128"/>
              </a:rPr>
              <a:t>Availability</a:t>
            </a:r>
          </a:p>
          <a:p>
            <a:r>
              <a:rPr lang="en-US" altLang="en-US" dirty="0">
                <a:ea typeface="ＭＳ Ｐゴシック" charset="-128"/>
              </a:rPr>
              <a:t>Data Integrity</a:t>
            </a:r>
          </a:p>
          <a:p>
            <a:pPr>
              <a:buFont typeface="Arial" charset="0"/>
              <a:buNone/>
            </a:pPr>
            <a:endParaRPr lang="en-US" altLang="en-US" dirty="0">
              <a:ea typeface="ＭＳ Ｐゴシック" charset="-128"/>
            </a:endParaRPr>
          </a:p>
        </p:txBody>
      </p:sp>
      <p:pic>
        <p:nvPicPr>
          <p:cNvPr id="3584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6400" y="1422400"/>
            <a:ext cx="3443288" cy="2751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060572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charset="-128"/>
              </a:rPr>
              <a:t>Cloud Computing Risks (Consumer)</a:t>
            </a:r>
          </a:p>
        </p:txBody>
      </p:sp>
      <p:sp>
        <p:nvSpPr>
          <p:cNvPr id="37890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>
                <a:ea typeface="ＭＳ Ｐゴシック" charset="-128"/>
              </a:rPr>
              <a:t>Less Privacy Protection Under the Law</a:t>
            </a:r>
          </a:p>
          <a:p>
            <a:r>
              <a:rPr lang="en-US" altLang="en-US" dirty="0">
                <a:ea typeface="ＭＳ Ｐゴシック" charset="-128"/>
              </a:rPr>
              <a:t>Data Lock-In</a:t>
            </a:r>
          </a:p>
          <a:p>
            <a:r>
              <a:rPr lang="en-US" altLang="en-US" dirty="0">
                <a:ea typeface="ＭＳ Ｐゴシック" charset="-128"/>
              </a:rPr>
              <a:t>Third Party Control</a:t>
            </a:r>
          </a:p>
          <a:p>
            <a:r>
              <a:rPr lang="en-US" altLang="en-US" dirty="0">
                <a:ea typeface="ＭＳ Ｐゴシック" charset="-128"/>
              </a:rPr>
              <a:t>Availability (requires always on Internet access)</a:t>
            </a:r>
          </a:p>
          <a:p>
            <a:pPr>
              <a:buFont typeface="Arial" charset="0"/>
              <a:buNone/>
            </a:pPr>
            <a:endParaRPr lang="en-US" altLang="en-US" dirty="0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2942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charset="-128"/>
              </a:rPr>
              <a:t>Key enabling technology</a:t>
            </a:r>
          </a:p>
        </p:txBody>
      </p:sp>
      <p:sp>
        <p:nvSpPr>
          <p:cNvPr id="39938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b="1" dirty="0">
                <a:solidFill>
                  <a:srgbClr val="FF0000"/>
                </a:solidFill>
                <a:latin typeface="Arial" charset="0"/>
                <a:ea typeface="ＭＳ Ｐゴシック" charset="-128"/>
              </a:rPr>
              <a:t>Virtualization:</a:t>
            </a:r>
          </a:p>
          <a:p>
            <a:pPr lvl="1" indent="-11113" eaLnBrk="1" hangingPunct="1">
              <a:buFont typeface="Wingdings" charset="2"/>
              <a:buNone/>
            </a:pPr>
            <a:r>
              <a:rPr lang="en-US" altLang="en-US" i="1" dirty="0">
                <a:latin typeface="Arial" charset="0"/>
                <a:ea typeface="ＭＳ Ｐゴシック" charset="-128"/>
              </a:rPr>
              <a:t>The ability to run multiple operating systems on a single physical system and share the underlying hardware resources</a:t>
            </a:r>
            <a:endParaRPr lang="en-US" altLang="en-US" dirty="0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57740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/>
          </p:cNvSpPr>
          <p:nvPr>
            <p:ph type="title"/>
          </p:nvPr>
        </p:nvSpPr>
        <p:spPr>
          <a:xfrm>
            <a:off x="628650" y="365127"/>
            <a:ext cx="8058150" cy="1033462"/>
          </a:xfrm>
        </p:spPr>
        <p:txBody>
          <a:bodyPr/>
          <a:lstStyle/>
          <a:p>
            <a:pPr eaLnBrk="1" hangingPunct="1"/>
            <a:r>
              <a:rPr lang="en-US" altLang="en-US" dirty="0">
                <a:latin typeface="Arial" charset="0"/>
                <a:ea typeface="ＭＳ Ｐゴシック" charset="-128"/>
              </a:rPr>
              <a:t>The Traditional Server Concept</a:t>
            </a:r>
          </a:p>
        </p:txBody>
      </p:sp>
      <p:pic>
        <p:nvPicPr>
          <p:cNvPr id="40963" name="Picture 3" descr="Traditional Server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14400" y="1752600"/>
            <a:ext cx="1476375" cy="2600325"/>
          </a:xfrm>
          <a:noFill/>
          <a:ln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40964" name="Picture 4" descr="Traditional Serv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1000" y="1719263"/>
            <a:ext cx="1476375" cy="2667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65" name="Picture 5" descr="Traditional Serv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7600" y="1719263"/>
            <a:ext cx="1476375" cy="2667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66" name="Picture 6" descr="Traditional Serv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1719263"/>
            <a:ext cx="1476375" cy="2667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967" name="Text Box 7"/>
          <p:cNvSpPr txBox="1">
            <a:spLocks noChangeArrowheads="1"/>
          </p:cNvSpPr>
          <p:nvPr/>
        </p:nvSpPr>
        <p:spPr bwMode="auto">
          <a:xfrm>
            <a:off x="914400" y="4876800"/>
            <a:ext cx="1524000" cy="1192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en-US" sz="1800" b="1">
                <a:latin typeface="Arial" charset="0"/>
              </a:rPr>
              <a:t>Web Server</a:t>
            </a:r>
          </a:p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en-US" sz="1800" b="1">
                <a:latin typeface="Arial" charset="0"/>
              </a:rPr>
              <a:t>Windows</a:t>
            </a:r>
          </a:p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en-US" sz="1800" b="1">
                <a:latin typeface="Arial" charset="0"/>
              </a:rPr>
              <a:t>IIS</a:t>
            </a:r>
          </a:p>
        </p:txBody>
      </p:sp>
      <p:sp>
        <p:nvSpPr>
          <p:cNvPr id="40968" name="Text Box 8"/>
          <p:cNvSpPr txBox="1">
            <a:spLocks noChangeArrowheads="1"/>
          </p:cNvSpPr>
          <p:nvPr/>
        </p:nvSpPr>
        <p:spPr bwMode="auto">
          <a:xfrm>
            <a:off x="2895600" y="4876800"/>
            <a:ext cx="1524000" cy="1192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en-US" sz="1800" b="1">
                <a:latin typeface="Arial" charset="0"/>
              </a:rPr>
              <a:t>App Server</a:t>
            </a:r>
          </a:p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en-US" sz="1800" b="1">
                <a:latin typeface="Arial" charset="0"/>
              </a:rPr>
              <a:t>Linux</a:t>
            </a:r>
          </a:p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en-US" sz="1800" b="1">
                <a:latin typeface="Arial" charset="0"/>
              </a:rPr>
              <a:t>Glassfish</a:t>
            </a:r>
          </a:p>
        </p:txBody>
      </p:sp>
      <p:sp>
        <p:nvSpPr>
          <p:cNvPr id="40969" name="Text Box 9"/>
          <p:cNvSpPr txBox="1">
            <a:spLocks noChangeArrowheads="1"/>
          </p:cNvSpPr>
          <p:nvPr/>
        </p:nvSpPr>
        <p:spPr bwMode="auto">
          <a:xfrm>
            <a:off x="4876800" y="4876800"/>
            <a:ext cx="1524000" cy="1192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en-US" sz="1800" b="1">
                <a:latin typeface="Arial" charset="0"/>
              </a:rPr>
              <a:t>DB Server</a:t>
            </a:r>
          </a:p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en-US" sz="1800" b="1">
                <a:latin typeface="Arial" charset="0"/>
              </a:rPr>
              <a:t>Linux</a:t>
            </a:r>
          </a:p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en-US" sz="1800" b="1">
                <a:latin typeface="Arial" charset="0"/>
              </a:rPr>
              <a:t>MySQL</a:t>
            </a:r>
          </a:p>
        </p:txBody>
      </p:sp>
      <p:sp>
        <p:nvSpPr>
          <p:cNvPr id="40970" name="Text Box 10"/>
          <p:cNvSpPr txBox="1">
            <a:spLocks noChangeArrowheads="1"/>
          </p:cNvSpPr>
          <p:nvPr/>
        </p:nvSpPr>
        <p:spPr bwMode="auto">
          <a:xfrm>
            <a:off x="6886575" y="4876800"/>
            <a:ext cx="1524000" cy="1192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en-US" sz="1800" b="1" dirty="0">
                <a:latin typeface="Arial" charset="0"/>
              </a:rPr>
              <a:t>Email</a:t>
            </a:r>
          </a:p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en-US" sz="1800" b="1" dirty="0">
                <a:latin typeface="Arial" charset="0"/>
              </a:rPr>
              <a:t>Windows</a:t>
            </a:r>
          </a:p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en-US" sz="1800" b="1" dirty="0">
                <a:latin typeface="Arial" charset="0"/>
              </a:rPr>
              <a:t>Exchange</a:t>
            </a:r>
          </a:p>
        </p:txBody>
      </p:sp>
    </p:spTree>
    <p:extLst>
      <p:ext uri="{BB962C8B-B14F-4D97-AF65-F5344CB8AC3E}">
        <p14:creationId xmlns:p14="http://schemas.microsoft.com/office/powerpoint/2010/main" val="17975344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charset="-128"/>
              </a:rPr>
              <a:t>What is cloud computing? </a:t>
            </a:r>
          </a:p>
        </p:txBody>
      </p:sp>
      <p:sp>
        <p:nvSpPr>
          <p:cNvPr id="19458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>
                <a:ea typeface="ＭＳ Ｐゴシック" charset="-128"/>
              </a:rPr>
              <a:t>What’</a:t>
            </a:r>
            <a:r>
              <a:rPr lang="en-US" altLang="ja-JP" dirty="0">
                <a:ea typeface="ＭＳ Ｐゴシック" charset="-128"/>
              </a:rPr>
              <a:t>s a “cloud”?</a:t>
            </a:r>
          </a:p>
          <a:p>
            <a:pPr lvl="1"/>
            <a:r>
              <a:rPr lang="en-US" altLang="en-US" dirty="0">
                <a:ea typeface="ＭＳ Ｐゴシック" charset="-128"/>
              </a:rPr>
              <a:t>Typically a metaphor for the Internet in a network diagram</a:t>
            </a:r>
          </a:p>
          <a:p>
            <a:r>
              <a:rPr lang="en-US" altLang="en-US" dirty="0">
                <a:ea typeface="ＭＳ Ｐゴシック" charset="-128"/>
              </a:rPr>
              <a:t>Cloud Computing</a:t>
            </a:r>
          </a:p>
          <a:p>
            <a:pPr lvl="1"/>
            <a:r>
              <a:rPr lang="en-US" altLang="en-US" dirty="0">
                <a:ea typeface="ＭＳ Ｐゴシック" charset="-128"/>
              </a:rPr>
              <a:t>Paradigm Shift: let somebody else worry about the infrastructure…</a:t>
            </a:r>
          </a:p>
          <a:p>
            <a:pPr lvl="1"/>
            <a:r>
              <a:rPr lang="en-US" altLang="en-US" dirty="0">
                <a:ea typeface="ＭＳ Ｐゴシック" charset="-128"/>
              </a:rPr>
              <a:t>Software + Data gets stored online and accessed via browsers</a:t>
            </a:r>
          </a:p>
          <a:p>
            <a:pPr>
              <a:buFont typeface="Arial" charset="0"/>
              <a:buNone/>
            </a:pPr>
            <a:r>
              <a:rPr lang="en-US" altLang="en-US" dirty="0">
                <a:ea typeface="ＭＳ Ｐゴシック" charset="-128"/>
              </a:rPr>
              <a:t>	</a:t>
            </a:r>
          </a:p>
        </p:txBody>
      </p:sp>
      <p:pic>
        <p:nvPicPr>
          <p:cNvPr id="19459" name="Picture 3" descr="j044180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10" b="27272"/>
          <a:stretch>
            <a:fillRect/>
          </a:stretch>
        </p:blipFill>
        <p:spPr bwMode="auto">
          <a:xfrm>
            <a:off x="5689600" y="609600"/>
            <a:ext cx="3465513" cy="1684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350304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/>
          </p:cNvSpPr>
          <p:nvPr>
            <p:ph type="title"/>
          </p:nvPr>
        </p:nvSpPr>
        <p:spPr>
          <a:xfrm>
            <a:off x="628649" y="365127"/>
            <a:ext cx="8068541" cy="1162338"/>
          </a:xfrm>
        </p:spPr>
        <p:txBody>
          <a:bodyPr/>
          <a:lstStyle/>
          <a:p>
            <a:pPr eaLnBrk="1" hangingPunct="1"/>
            <a:r>
              <a:rPr lang="en-US" altLang="en-US" dirty="0">
                <a:latin typeface="Arial" charset="0"/>
                <a:ea typeface="ＭＳ Ｐゴシック" charset="-128"/>
              </a:rPr>
              <a:t>The Traditional Server Concept</a:t>
            </a:r>
          </a:p>
        </p:txBody>
      </p:sp>
      <p:sp>
        <p:nvSpPr>
          <p:cNvPr id="41987" name="Rectangle 3"/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pPr eaLnBrk="1" hangingPunct="1"/>
            <a:r>
              <a:rPr lang="en-US" altLang="en-US" sz="2200">
                <a:latin typeface="Arial" charset="0"/>
                <a:ea typeface="ＭＳ Ｐゴシック" charset="-128"/>
              </a:rPr>
              <a:t>Pros</a:t>
            </a:r>
          </a:p>
          <a:p>
            <a:pPr lvl="1" eaLnBrk="1" hangingPunct="1"/>
            <a:r>
              <a:rPr lang="en-US" altLang="en-US" sz="2000">
                <a:latin typeface="Arial" charset="0"/>
                <a:ea typeface="ＭＳ Ｐゴシック" charset="-128"/>
              </a:rPr>
              <a:t>Easy to conceptualize</a:t>
            </a:r>
          </a:p>
          <a:p>
            <a:pPr lvl="1" eaLnBrk="1" hangingPunct="1"/>
            <a:r>
              <a:rPr lang="en-US" altLang="en-US" sz="2000">
                <a:latin typeface="Arial" charset="0"/>
                <a:ea typeface="ＭＳ Ｐゴシック" charset="-128"/>
              </a:rPr>
              <a:t>Fairly easy to deploy</a:t>
            </a:r>
          </a:p>
          <a:p>
            <a:pPr lvl="1" eaLnBrk="1" hangingPunct="1"/>
            <a:r>
              <a:rPr lang="en-US" altLang="en-US" sz="2000">
                <a:latin typeface="Arial" charset="0"/>
                <a:ea typeface="ＭＳ Ｐゴシック" charset="-128"/>
              </a:rPr>
              <a:t>Easy to backup</a:t>
            </a:r>
          </a:p>
          <a:p>
            <a:pPr lvl="1" eaLnBrk="1" hangingPunct="1"/>
            <a:r>
              <a:rPr lang="en-US" altLang="en-US" sz="2000">
                <a:latin typeface="Arial" charset="0"/>
                <a:ea typeface="ＭＳ Ｐゴシック" charset="-128"/>
              </a:rPr>
              <a:t>Virtually any application/service can be run from this type of setup</a:t>
            </a:r>
          </a:p>
        </p:txBody>
      </p:sp>
      <p:sp>
        <p:nvSpPr>
          <p:cNvPr id="41988" name="Rectangle 4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eaLnBrk="1" hangingPunct="1"/>
            <a:r>
              <a:rPr lang="en-US" altLang="en-US" sz="2200">
                <a:latin typeface="Arial" charset="0"/>
                <a:ea typeface="ＭＳ Ｐゴシック" charset="-128"/>
              </a:rPr>
              <a:t>Cons</a:t>
            </a:r>
          </a:p>
          <a:p>
            <a:pPr lvl="1" eaLnBrk="1" hangingPunct="1"/>
            <a:r>
              <a:rPr lang="en-US" altLang="en-US" sz="2000">
                <a:latin typeface="Arial" charset="0"/>
                <a:ea typeface="ＭＳ Ｐゴシック" charset="-128"/>
              </a:rPr>
              <a:t>Expensive to acquire and maintain hardware</a:t>
            </a:r>
          </a:p>
          <a:p>
            <a:pPr lvl="1" eaLnBrk="1" hangingPunct="1"/>
            <a:r>
              <a:rPr lang="en-US" altLang="en-US" sz="2000">
                <a:latin typeface="Arial" charset="0"/>
                <a:ea typeface="ＭＳ Ｐゴシック" charset="-128"/>
              </a:rPr>
              <a:t>Not very scalable</a:t>
            </a:r>
          </a:p>
          <a:p>
            <a:pPr lvl="1" eaLnBrk="1" hangingPunct="1"/>
            <a:r>
              <a:rPr lang="en-US" altLang="en-US" sz="2000">
                <a:latin typeface="Arial" charset="0"/>
                <a:ea typeface="ＭＳ Ｐゴシック" charset="-128"/>
              </a:rPr>
              <a:t>Difficult to replicate</a:t>
            </a:r>
          </a:p>
          <a:p>
            <a:pPr lvl="1" eaLnBrk="1" hangingPunct="1"/>
            <a:r>
              <a:rPr lang="en-US" altLang="en-US" sz="2000">
                <a:latin typeface="Arial" charset="0"/>
                <a:ea typeface="ＭＳ Ｐゴシック" charset="-128"/>
              </a:rPr>
              <a:t>Redundancy is difficult to implement</a:t>
            </a:r>
          </a:p>
          <a:p>
            <a:pPr lvl="1" eaLnBrk="1" hangingPunct="1"/>
            <a:r>
              <a:rPr lang="en-US" altLang="en-US" sz="2000">
                <a:latin typeface="Arial" charset="0"/>
                <a:ea typeface="ＭＳ Ｐゴシック" charset="-128"/>
              </a:rPr>
              <a:t>Vulnerable to hardware outages</a:t>
            </a:r>
          </a:p>
          <a:p>
            <a:pPr lvl="1" eaLnBrk="1" hangingPunct="1"/>
            <a:r>
              <a:rPr lang="en-US" altLang="en-US" sz="2000">
                <a:latin typeface="Arial" charset="0"/>
                <a:ea typeface="ＭＳ Ｐゴシック" charset="-128"/>
              </a:rPr>
              <a:t>In many cases, processor is under-utilized</a:t>
            </a:r>
          </a:p>
        </p:txBody>
      </p:sp>
    </p:spTree>
    <p:extLst>
      <p:ext uri="{BB962C8B-B14F-4D97-AF65-F5344CB8AC3E}">
        <p14:creationId xmlns:p14="http://schemas.microsoft.com/office/powerpoint/2010/main" val="3622274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>
            <a:extLst>
              <a:ext uri="{FF2B5EF4-FFF2-40B4-BE49-F238E27FC236}">
                <a16:creationId xmlns:a16="http://schemas.microsoft.com/office/drawing/2014/main" id="{5216EC3B-C632-4699-8D7B-9060E90BFA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818" y="119063"/>
            <a:ext cx="7239000" cy="646112"/>
          </a:xfrm>
        </p:spPr>
        <p:txBody>
          <a:bodyPr>
            <a:normAutofit fontScale="90000"/>
          </a:bodyPr>
          <a:lstStyle/>
          <a:p>
            <a:r>
              <a:rPr lang="en-US" altLang="en-US" dirty="0"/>
              <a:t>Virtualization</a:t>
            </a:r>
          </a:p>
        </p:txBody>
      </p:sp>
      <p:sp>
        <p:nvSpPr>
          <p:cNvPr id="15363" name="Content Placeholder 2">
            <a:extLst>
              <a:ext uri="{FF2B5EF4-FFF2-40B4-BE49-F238E27FC236}">
                <a16:creationId xmlns:a16="http://schemas.microsoft.com/office/drawing/2014/main" id="{82F516FA-20A4-44F1-832D-C204B755F4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645" y="717477"/>
            <a:ext cx="8751596" cy="3587385"/>
          </a:xfrm>
        </p:spPr>
        <p:txBody>
          <a:bodyPr>
            <a:normAutofit lnSpcReduction="10000"/>
          </a:bodyPr>
          <a:lstStyle/>
          <a:p>
            <a:r>
              <a:rPr lang="en-US" altLang="en-US" sz="2000" dirty="0"/>
              <a:t>Virtual workspaces: </a:t>
            </a:r>
          </a:p>
          <a:p>
            <a:pPr lvl="1"/>
            <a:r>
              <a:rPr lang="en-US" altLang="en-US" sz="1800" dirty="0"/>
              <a:t>An abstraction of an execution environment that can be made dynamically available to authorized clients by using well-defined protocols</a:t>
            </a:r>
          </a:p>
          <a:p>
            <a:pPr lvl="1"/>
            <a:r>
              <a:rPr lang="en-US" altLang="en-US" sz="1800" dirty="0"/>
              <a:t>Resource quota (e.g. CPU, memory share),</a:t>
            </a:r>
          </a:p>
          <a:p>
            <a:pPr lvl="1"/>
            <a:r>
              <a:rPr lang="en-US" altLang="en-US" sz="1800" dirty="0"/>
              <a:t>Software configuration (e.g. O/S, provided services). </a:t>
            </a:r>
          </a:p>
          <a:p>
            <a:r>
              <a:rPr lang="en-US" altLang="en-US" sz="2000" dirty="0"/>
              <a:t>Implement on Virtual Machines (VMs): </a:t>
            </a:r>
          </a:p>
          <a:p>
            <a:pPr lvl="1"/>
            <a:r>
              <a:rPr lang="en-US" altLang="en-US" sz="1800" dirty="0"/>
              <a:t>Abstraction of a physical host machine,</a:t>
            </a:r>
          </a:p>
          <a:p>
            <a:pPr lvl="1"/>
            <a:r>
              <a:rPr lang="en-US" altLang="en-US" sz="1800" dirty="0"/>
              <a:t>Hypervisor intercepts and emulates instructions from VMs, and allows management of VMs,</a:t>
            </a:r>
          </a:p>
          <a:p>
            <a:pPr lvl="1"/>
            <a:r>
              <a:rPr lang="en-US" altLang="en-US" sz="1800" dirty="0"/>
              <a:t>VMWare, Xen, etc.</a:t>
            </a:r>
          </a:p>
          <a:p>
            <a:r>
              <a:rPr lang="en-US" altLang="en-US" sz="2000" dirty="0"/>
              <a:t>Provide infrastructure API:</a:t>
            </a:r>
          </a:p>
          <a:p>
            <a:pPr lvl="1"/>
            <a:r>
              <a:rPr lang="en-US" altLang="en-US" sz="1800" dirty="0"/>
              <a:t>Plug-ins to hardware/support structures</a:t>
            </a:r>
            <a:endParaRPr lang="en-US" altLang="en-US" sz="2000" dirty="0"/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2839F692-A3C0-44FD-8DC1-7EE88E1798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875" y="6460832"/>
            <a:ext cx="5029200" cy="381000"/>
          </a:xfrm>
          <a:prstGeom prst="rect">
            <a:avLst/>
          </a:prstGeom>
          <a:solidFill>
            <a:srgbClr val="00CCFF"/>
          </a:solidFill>
          <a:ln w="12600">
            <a:solidFill>
              <a:srgbClr val="000000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lnSpc>
                <a:spcPct val="102000"/>
              </a:lnSpc>
            </a:pPr>
            <a:r>
              <a:rPr lang="en-GB" altLang="en-US" sz="1600">
                <a:solidFill>
                  <a:srgbClr val="000000"/>
                </a:solidFill>
                <a:cs typeface="Arial" panose="020B0604020202020204" pitchFamily="34" charset="0"/>
              </a:rPr>
              <a:t>Hardware</a:t>
            </a:r>
          </a:p>
        </p:txBody>
      </p:sp>
      <p:sp>
        <p:nvSpPr>
          <p:cNvPr id="15" name="Rectangle 4">
            <a:extLst>
              <a:ext uri="{FF2B5EF4-FFF2-40B4-BE49-F238E27FC236}">
                <a16:creationId xmlns:a16="http://schemas.microsoft.com/office/drawing/2014/main" id="{037ACA2A-4C5E-4BD8-B2B7-3B874A49C9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875" y="5851232"/>
            <a:ext cx="5029200" cy="457200"/>
          </a:xfrm>
          <a:prstGeom prst="rect">
            <a:avLst/>
          </a:prstGeom>
          <a:solidFill>
            <a:srgbClr val="FFFF00"/>
          </a:solidFill>
          <a:ln w="12600">
            <a:solidFill>
              <a:srgbClr val="000000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lnSpc>
                <a:spcPct val="102000"/>
              </a:lnSpc>
            </a:pPr>
            <a:r>
              <a:rPr lang="en-GB" altLang="en-US" sz="1600" dirty="0">
                <a:solidFill>
                  <a:srgbClr val="000000"/>
                </a:solidFill>
                <a:cs typeface="Arial" panose="020B0604020202020204" pitchFamily="34" charset="0"/>
              </a:rPr>
              <a:t>Virtual Machine Monitor (VMM) / Hypervisor</a:t>
            </a:r>
          </a:p>
        </p:txBody>
      </p:sp>
      <p:sp>
        <p:nvSpPr>
          <p:cNvPr id="16" name="Rectangle 5">
            <a:extLst>
              <a:ext uri="{FF2B5EF4-FFF2-40B4-BE49-F238E27FC236}">
                <a16:creationId xmlns:a16="http://schemas.microsoft.com/office/drawing/2014/main" id="{C4D5AAFF-3287-47DE-92ED-B6FB3CC6D4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58275" y="4784432"/>
            <a:ext cx="1295400" cy="609600"/>
          </a:xfrm>
          <a:prstGeom prst="rect">
            <a:avLst/>
          </a:prstGeom>
          <a:solidFill>
            <a:srgbClr val="00FF00"/>
          </a:solidFill>
          <a:ln w="12600">
            <a:solidFill>
              <a:srgbClr val="000000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lnSpc>
                <a:spcPct val="102000"/>
              </a:lnSpc>
            </a:pPr>
            <a:r>
              <a:rPr lang="en-GB" altLang="en-US" sz="1400">
                <a:solidFill>
                  <a:srgbClr val="000000"/>
                </a:solidFill>
                <a:cs typeface="Arial" panose="020B0604020202020204" pitchFamily="34" charset="0"/>
              </a:rPr>
              <a:t>Guest OS</a:t>
            </a:r>
          </a:p>
          <a:p>
            <a:pPr algn="ctr" eaLnBrk="1" hangingPunct="1">
              <a:lnSpc>
                <a:spcPct val="102000"/>
              </a:lnSpc>
            </a:pPr>
            <a:r>
              <a:rPr lang="en-GB" altLang="en-US" sz="1400">
                <a:solidFill>
                  <a:srgbClr val="000000"/>
                </a:solidFill>
                <a:cs typeface="Arial" panose="020B0604020202020204" pitchFamily="34" charset="0"/>
              </a:rPr>
              <a:t>(Linux)</a:t>
            </a:r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6519C223-EA68-4649-B255-FBC4421745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34675" y="4784432"/>
            <a:ext cx="1295400" cy="609600"/>
          </a:xfrm>
          <a:prstGeom prst="rect">
            <a:avLst/>
          </a:prstGeom>
          <a:solidFill>
            <a:srgbClr val="FF00FF"/>
          </a:solidFill>
          <a:ln w="12600">
            <a:solidFill>
              <a:srgbClr val="000000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lnSpc>
                <a:spcPct val="102000"/>
              </a:lnSpc>
            </a:pPr>
            <a:r>
              <a:rPr lang="en-GB" altLang="en-US" sz="1400">
                <a:solidFill>
                  <a:srgbClr val="000000"/>
                </a:solidFill>
                <a:cs typeface="Arial" panose="020B0604020202020204" pitchFamily="34" charset="0"/>
              </a:rPr>
              <a:t>Guest OS</a:t>
            </a:r>
          </a:p>
          <a:p>
            <a:pPr algn="ctr" eaLnBrk="1" hangingPunct="1">
              <a:lnSpc>
                <a:spcPct val="102000"/>
              </a:lnSpc>
            </a:pPr>
            <a:r>
              <a:rPr lang="en-GB" altLang="en-US" sz="1400">
                <a:solidFill>
                  <a:srgbClr val="000000"/>
                </a:solidFill>
                <a:cs typeface="Arial" panose="020B0604020202020204" pitchFamily="34" charset="0"/>
              </a:rPr>
              <a:t>(NetBSD)</a:t>
            </a:r>
          </a:p>
        </p:txBody>
      </p:sp>
      <p:sp>
        <p:nvSpPr>
          <p:cNvPr id="18" name="Rectangle 7">
            <a:extLst>
              <a:ext uri="{FF2B5EF4-FFF2-40B4-BE49-F238E27FC236}">
                <a16:creationId xmlns:a16="http://schemas.microsoft.com/office/drawing/2014/main" id="{751D531C-702A-4C1E-8D2A-678303BE90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7275" y="4784432"/>
            <a:ext cx="1295400" cy="609600"/>
          </a:xfrm>
          <a:prstGeom prst="rect">
            <a:avLst/>
          </a:prstGeom>
          <a:solidFill>
            <a:srgbClr val="C0C0C0"/>
          </a:solidFill>
          <a:ln w="12600">
            <a:solidFill>
              <a:srgbClr val="000000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lnSpc>
                <a:spcPct val="102000"/>
              </a:lnSpc>
            </a:pPr>
            <a:r>
              <a:rPr lang="en-GB" altLang="en-US" sz="1400">
                <a:solidFill>
                  <a:srgbClr val="000000"/>
                </a:solidFill>
                <a:cs typeface="Arial" panose="020B0604020202020204" pitchFamily="34" charset="0"/>
              </a:rPr>
              <a:t>Guest OS</a:t>
            </a:r>
          </a:p>
          <a:p>
            <a:pPr algn="ctr" eaLnBrk="1" hangingPunct="1">
              <a:lnSpc>
                <a:spcPct val="102000"/>
              </a:lnSpc>
            </a:pPr>
            <a:r>
              <a:rPr lang="en-GB" altLang="en-US" sz="1400">
                <a:solidFill>
                  <a:srgbClr val="000000"/>
                </a:solidFill>
                <a:cs typeface="Arial" panose="020B0604020202020204" pitchFamily="34" charset="0"/>
              </a:rPr>
              <a:t>(Windows)</a:t>
            </a:r>
          </a:p>
        </p:txBody>
      </p:sp>
      <p:grpSp>
        <p:nvGrpSpPr>
          <p:cNvPr id="19" name="Group 8">
            <a:extLst>
              <a:ext uri="{FF2B5EF4-FFF2-40B4-BE49-F238E27FC236}">
                <a16:creationId xmlns:a16="http://schemas.microsoft.com/office/drawing/2014/main" id="{A0FE3D31-C2EF-4841-BB2E-77E22731DAD5}"/>
              </a:ext>
            </a:extLst>
          </p:cNvPr>
          <p:cNvGrpSpPr>
            <a:grpSpLocks/>
          </p:cNvGrpSpPr>
          <p:nvPr/>
        </p:nvGrpSpPr>
        <p:grpSpPr bwMode="auto">
          <a:xfrm>
            <a:off x="1982075" y="4403432"/>
            <a:ext cx="1446213" cy="1293812"/>
            <a:chOff x="570" y="1779"/>
            <a:chExt cx="911" cy="815"/>
          </a:xfrm>
        </p:grpSpPr>
        <p:sp>
          <p:nvSpPr>
            <p:cNvPr id="20" name="Line 9">
              <a:extLst>
                <a:ext uri="{FF2B5EF4-FFF2-40B4-BE49-F238E27FC236}">
                  <a16:creationId xmlns:a16="http://schemas.microsoft.com/office/drawing/2014/main" id="{CD1DE63F-E192-4239-990E-D60AA3AAAD1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70" y="1779"/>
              <a:ext cx="1" cy="816"/>
            </a:xfrm>
            <a:prstGeom prst="line">
              <a:avLst/>
            </a:prstGeom>
            <a:noFill/>
            <a:ln w="126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>
                <a:latin typeface="+mn-lt"/>
                <a:ea typeface="ＭＳ Ｐゴシック" pitchFamily="-97" charset="-128"/>
                <a:cs typeface="ＭＳ Ｐゴシック" pitchFamily="-97" charset="-128"/>
              </a:endParaRPr>
            </a:p>
          </p:txBody>
        </p:sp>
        <p:sp>
          <p:nvSpPr>
            <p:cNvPr id="21" name="Line 10">
              <a:extLst>
                <a:ext uri="{FF2B5EF4-FFF2-40B4-BE49-F238E27FC236}">
                  <a16:creationId xmlns:a16="http://schemas.microsoft.com/office/drawing/2014/main" id="{BC7F65BB-4FDD-4FAF-8DB9-1EA414BB4F4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82" y="1779"/>
              <a:ext cx="1" cy="816"/>
            </a:xfrm>
            <a:prstGeom prst="line">
              <a:avLst/>
            </a:prstGeom>
            <a:noFill/>
            <a:ln w="126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>
                <a:latin typeface="+mn-lt"/>
                <a:ea typeface="ＭＳ Ｐゴシック" pitchFamily="-97" charset="-128"/>
                <a:cs typeface="ＭＳ Ｐゴシック" pitchFamily="-97" charset="-128"/>
              </a:endParaRPr>
            </a:p>
          </p:txBody>
        </p:sp>
        <p:sp>
          <p:nvSpPr>
            <p:cNvPr id="22" name="Line 11">
              <a:extLst>
                <a:ext uri="{FF2B5EF4-FFF2-40B4-BE49-F238E27FC236}">
                  <a16:creationId xmlns:a16="http://schemas.microsoft.com/office/drawing/2014/main" id="{D80EFE9F-D4D8-4A0A-94B2-C6C8D20106D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70" y="2595"/>
              <a:ext cx="912" cy="1"/>
            </a:xfrm>
            <a:prstGeom prst="line">
              <a:avLst/>
            </a:prstGeom>
            <a:noFill/>
            <a:ln w="126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>
                <a:latin typeface="+mn-lt"/>
                <a:ea typeface="ＭＳ Ｐゴシック" pitchFamily="-97" charset="-128"/>
                <a:cs typeface="ＭＳ Ｐゴシック" pitchFamily="-97" charset="-128"/>
              </a:endParaRPr>
            </a:p>
          </p:txBody>
        </p:sp>
        <p:sp>
          <p:nvSpPr>
            <p:cNvPr id="23" name="Rectangle 12">
              <a:extLst>
                <a:ext uri="{FF2B5EF4-FFF2-40B4-BE49-F238E27FC236}">
                  <a16:creationId xmlns:a16="http://schemas.microsoft.com/office/drawing/2014/main" id="{27F59DA7-8D10-47C5-8445-68DB3173A3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" y="2451"/>
              <a:ext cx="912" cy="144"/>
            </a:xfrm>
            <a:prstGeom prst="rect">
              <a:avLst/>
            </a:prstGeom>
            <a:solidFill>
              <a:srgbClr val="00CCFF">
                <a:alpha val="32156"/>
              </a:srgbClr>
            </a:solidFill>
            <a:ln w="1260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lIns="90000" tIns="46800" rIns="90000" bIns="46800" anchor="ctr"/>
            <a:lstStyle>
              <a:lvl1pPr eaLnBrk="0" hangingPunct="0"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lnSpc>
                  <a:spcPct val="102000"/>
                </a:lnSpc>
              </a:pPr>
              <a:r>
                <a:rPr lang="en-GB" altLang="en-US" sz="1600">
                  <a:solidFill>
                    <a:srgbClr val="000000"/>
                  </a:solidFill>
                  <a:cs typeface="Arial" panose="020B0604020202020204" pitchFamily="34" charset="0"/>
                </a:rPr>
                <a:t>VM</a:t>
              </a:r>
            </a:p>
          </p:txBody>
        </p:sp>
      </p:grpSp>
      <p:grpSp>
        <p:nvGrpSpPr>
          <p:cNvPr id="24" name="Group 13">
            <a:extLst>
              <a:ext uri="{FF2B5EF4-FFF2-40B4-BE49-F238E27FC236}">
                <a16:creationId xmlns:a16="http://schemas.microsoft.com/office/drawing/2014/main" id="{9976DFD1-2CC1-4CA9-8439-1D2B9B51E36C}"/>
              </a:ext>
            </a:extLst>
          </p:cNvPr>
          <p:cNvGrpSpPr>
            <a:grpSpLocks/>
          </p:cNvGrpSpPr>
          <p:nvPr/>
        </p:nvGrpSpPr>
        <p:grpSpPr bwMode="auto">
          <a:xfrm>
            <a:off x="3658475" y="4403432"/>
            <a:ext cx="1446213" cy="1293812"/>
            <a:chOff x="1626" y="1779"/>
            <a:chExt cx="911" cy="815"/>
          </a:xfrm>
        </p:grpSpPr>
        <p:sp>
          <p:nvSpPr>
            <p:cNvPr id="25" name="Line 14">
              <a:extLst>
                <a:ext uri="{FF2B5EF4-FFF2-40B4-BE49-F238E27FC236}">
                  <a16:creationId xmlns:a16="http://schemas.microsoft.com/office/drawing/2014/main" id="{CDF66E59-1143-41F8-959F-051ACD2BD21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26" y="1779"/>
              <a:ext cx="1" cy="816"/>
            </a:xfrm>
            <a:prstGeom prst="line">
              <a:avLst/>
            </a:prstGeom>
            <a:noFill/>
            <a:ln w="126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>
                <a:latin typeface="+mn-lt"/>
                <a:ea typeface="ＭＳ Ｐゴシック" pitchFamily="-97" charset="-128"/>
                <a:cs typeface="ＭＳ Ｐゴシック" pitchFamily="-97" charset="-128"/>
              </a:endParaRPr>
            </a:p>
          </p:txBody>
        </p:sp>
        <p:sp>
          <p:nvSpPr>
            <p:cNvPr id="26" name="Line 15">
              <a:extLst>
                <a:ext uri="{FF2B5EF4-FFF2-40B4-BE49-F238E27FC236}">
                  <a16:creationId xmlns:a16="http://schemas.microsoft.com/office/drawing/2014/main" id="{82B6E10E-3814-4B33-962E-2103CA6736D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38" y="1779"/>
              <a:ext cx="1" cy="816"/>
            </a:xfrm>
            <a:prstGeom prst="line">
              <a:avLst/>
            </a:prstGeom>
            <a:noFill/>
            <a:ln w="126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>
                <a:latin typeface="+mn-lt"/>
                <a:ea typeface="ＭＳ Ｐゴシック" pitchFamily="-97" charset="-128"/>
                <a:cs typeface="ＭＳ Ｐゴシック" pitchFamily="-97" charset="-128"/>
              </a:endParaRPr>
            </a:p>
          </p:txBody>
        </p:sp>
        <p:sp>
          <p:nvSpPr>
            <p:cNvPr id="27" name="Line 16">
              <a:extLst>
                <a:ext uri="{FF2B5EF4-FFF2-40B4-BE49-F238E27FC236}">
                  <a16:creationId xmlns:a16="http://schemas.microsoft.com/office/drawing/2014/main" id="{15C91A6E-8DBD-4604-9D55-37EEE377E01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26" y="2595"/>
              <a:ext cx="912" cy="1"/>
            </a:xfrm>
            <a:prstGeom prst="line">
              <a:avLst/>
            </a:prstGeom>
            <a:noFill/>
            <a:ln w="126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>
                <a:latin typeface="+mn-lt"/>
                <a:ea typeface="ＭＳ Ｐゴシック" pitchFamily="-97" charset="-128"/>
                <a:cs typeface="ＭＳ Ｐゴシック" pitchFamily="-97" charset="-128"/>
              </a:endParaRPr>
            </a:p>
          </p:txBody>
        </p:sp>
        <p:sp>
          <p:nvSpPr>
            <p:cNvPr id="28" name="Rectangle 17">
              <a:extLst>
                <a:ext uri="{FF2B5EF4-FFF2-40B4-BE49-F238E27FC236}">
                  <a16:creationId xmlns:a16="http://schemas.microsoft.com/office/drawing/2014/main" id="{0C2D7319-202F-4C31-A318-145C7A90EC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26" y="2451"/>
              <a:ext cx="912" cy="144"/>
            </a:xfrm>
            <a:prstGeom prst="rect">
              <a:avLst/>
            </a:prstGeom>
            <a:solidFill>
              <a:srgbClr val="00CCFF">
                <a:alpha val="32156"/>
              </a:srgbClr>
            </a:solidFill>
            <a:ln w="1260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lIns="90000" tIns="46800" rIns="90000" bIns="46800" anchor="ctr"/>
            <a:lstStyle>
              <a:lvl1pPr eaLnBrk="0" hangingPunct="0"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lnSpc>
                  <a:spcPct val="102000"/>
                </a:lnSpc>
              </a:pPr>
              <a:r>
                <a:rPr lang="en-GB" altLang="en-US" sz="1600">
                  <a:solidFill>
                    <a:srgbClr val="000000"/>
                  </a:solidFill>
                  <a:cs typeface="Arial" panose="020B0604020202020204" pitchFamily="34" charset="0"/>
                </a:rPr>
                <a:t>VM</a:t>
              </a:r>
            </a:p>
          </p:txBody>
        </p:sp>
      </p:grpSp>
      <p:grpSp>
        <p:nvGrpSpPr>
          <p:cNvPr id="29" name="Group 18">
            <a:extLst>
              <a:ext uri="{FF2B5EF4-FFF2-40B4-BE49-F238E27FC236}">
                <a16:creationId xmlns:a16="http://schemas.microsoft.com/office/drawing/2014/main" id="{9BC71A0D-B031-4368-AAAE-C946AC574FD6}"/>
              </a:ext>
            </a:extLst>
          </p:cNvPr>
          <p:cNvGrpSpPr>
            <a:grpSpLocks/>
          </p:cNvGrpSpPr>
          <p:nvPr/>
        </p:nvGrpSpPr>
        <p:grpSpPr bwMode="auto">
          <a:xfrm>
            <a:off x="5411075" y="4403432"/>
            <a:ext cx="1446213" cy="1293812"/>
            <a:chOff x="2730" y="1779"/>
            <a:chExt cx="911" cy="815"/>
          </a:xfrm>
        </p:grpSpPr>
        <p:sp>
          <p:nvSpPr>
            <p:cNvPr id="30" name="Line 19">
              <a:extLst>
                <a:ext uri="{FF2B5EF4-FFF2-40B4-BE49-F238E27FC236}">
                  <a16:creationId xmlns:a16="http://schemas.microsoft.com/office/drawing/2014/main" id="{FD5DBC24-B089-425B-9D25-B79FDF38838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30" y="1779"/>
              <a:ext cx="1" cy="816"/>
            </a:xfrm>
            <a:prstGeom prst="line">
              <a:avLst/>
            </a:prstGeom>
            <a:noFill/>
            <a:ln w="126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>
                <a:latin typeface="+mn-lt"/>
                <a:ea typeface="ＭＳ Ｐゴシック" pitchFamily="-97" charset="-128"/>
                <a:cs typeface="ＭＳ Ｐゴシック" pitchFamily="-97" charset="-128"/>
              </a:endParaRPr>
            </a:p>
          </p:txBody>
        </p:sp>
        <p:sp>
          <p:nvSpPr>
            <p:cNvPr id="31" name="Line 20">
              <a:extLst>
                <a:ext uri="{FF2B5EF4-FFF2-40B4-BE49-F238E27FC236}">
                  <a16:creationId xmlns:a16="http://schemas.microsoft.com/office/drawing/2014/main" id="{75662834-D718-48BE-A36E-76AE432EBD2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42" y="1779"/>
              <a:ext cx="1" cy="816"/>
            </a:xfrm>
            <a:prstGeom prst="line">
              <a:avLst/>
            </a:prstGeom>
            <a:noFill/>
            <a:ln w="126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>
                <a:latin typeface="+mn-lt"/>
                <a:ea typeface="ＭＳ Ｐゴシック" pitchFamily="-97" charset="-128"/>
                <a:cs typeface="ＭＳ Ｐゴシック" pitchFamily="-97" charset="-128"/>
              </a:endParaRPr>
            </a:p>
          </p:txBody>
        </p:sp>
        <p:sp>
          <p:nvSpPr>
            <p:cNvPr id="32" name="Line 21">
              <a:extLst>
                <a:ext uri="{FF2B5EF4-FFF2-40B4-BE49-F238E27FC236}">
                  <a16:creationId xmlns:a16="http://schemas.microsoft.com/office/drawing/2014/main" id="{86F14862-8FE4-4A74-80C2-B8221A0E42F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30" y="2595"/>
              <a:ext cx="912" cy="1"/>
            </a:xfrm>
            <a:prstGeom prst="line">
              <a:avLst/>
            </a:prstGeom>
            <a:noFill/>
            <a:ln w="126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>
                <a:latin typeface="+mn-lt"/>
                <a:ea typeface="ＭＳ Ｐゴシック" pitchFamily="-97" charset="-128"/>
                <a:cs typeface="ＭＳ Ｐゴシック" pitchFamily="-97" charset="-128"/>
              </a:endParaRPr>
            </a:p>
          </p:txBody>
        </p:sp>
        <p:sp>
          <p:nvSpPr>
            <p:cNvPr id="33" name="Rectangle 22">
              <a:extLst>
                <a:ext uri="{FF2B5EF4-FFF2-40B4-BE49-F238E27FC236}">
                  <a16:creationId xmlns:a16="http://schemas.microsoft.com/office/drawing/2014/main" id="{C287D567-A544-4765-9568-6106AFAFC0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30" y="2451"/>
              <a:ext cx="912" cy="144"/>
            </a:xfrm>
            <a:prstGeom prst="rect">
              <a:avLst/>
            </a:prstGeom>
            <a:solidFill>
              <a:srgbClr val="00CCFF">
                <a:alpha val="32156"/>
              </a:srgbClr>
            </a:solidFill>
            <a:ln w="1260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lIns="90000" tIns="46800" rIns="90000" bIns="46800" anchor="ctr"/>
            <a:lstStyle>
              <a:lvl1pPr eaLnBrk="0" hangingPunct="0"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lnSpc>
                  <a:spcPct val="102000"/>
                </a:lnSpc>
              </a:pPr>
              <a:r>
                <a:rPr lang="en-GB" altLang="en-US" sz="1600">
                  <a:solidFill>
                    <a:srgbClr val="000000"/>
                  </a:solidFill>
                  <a:cs typeface="Arial" panose="020B0604020202020204" pitchFamily="34" charset="0"/>
                </a:rPr>
                <a:t>VM</a:t>
              </a:r>
            </a:p>
          </p:txBody>
        </p:sp>
      </p:grpSp>
      <p:sp>
        <p:nvSpPr>
          <p:cNvPr id="34" name="Text Box 23">
            <a:extLst>
              <a:ext uri="{FF2B5EF4-FFF2-40B4-BE49-F238E27FC236}">
                <a16:creationId xmlns:a16="http://schemas.microsoft.com/office/drawing/2014/main" id="{F7781331-9FCE-453A-8436-1FC3D6C274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87275" y="4327232"/>
            <a:ext cx="550863" cy="344487"/>
          </a:xfrm>
          <a:prstGeom prst="rect">
            <a:avLst/>
          </a:prstGeom>
          <a:solidFill>
            <a:srgbClr val="99CCFF"/>
          </a:solidFill>
          <a:ln w="12600">
            <a:solidFill>
              <a:srgbClr val="000000"/>
            </a:solidFill>
            <a:miter lim="800000"/>
            <a:headEnd/>
            <a:tailEnd/>
          </a:ln>
        </p:spPr>
        <p:txBody>
          <a:bodyPr wrap="none" lIns="90000" tIns="46800" rIns="90000" bIns="46800">
            <a:spAutoFit/>
          </a:bodyPr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ct val="102000"/>
              </a:lnSpc>
            </a:pPr>
            <a:r>
              <a:rPr lang="en-GB" altLang="en-US" sz="1600">
                <a:solidFill>
                  <a:srgbClr val="000000"/>
                </a:solidFill>
                <a:cs typeface="Arial" panose="020B0604020202020204" pitchFamily="34" charset="0"/>
              </a:rPr>
              <a:t>App</a:t>
            </a:r>
          </a:p>
        </p:txBody>
      </p:sp>
      <p:sp>
        <p:nvSpPr>
          <p:cNvPr id="35" name="Text Box 24">
            <a:extLst>
              <a:ext uri="{FF2B5EF4-FFF2-40B4-BE49-F238E27FC236}">
                <a16:creationId xmlns:a16="http://schemas.microsoft.com/office/drawing/2014/main" id="{15813DA1-B337-4F66-87BA-8CA98B1CAC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44075" y="4327232"/>
            <a:ext cx="550863" cy="344487"/>
          </a:xfrm>
          <a:prstGeom prst="rect">
            <a:avLst/>
          </a:prstGeom>
          <a:solidFill>
            <a:srgbClr val="FFFF99"/>
          </a:solidFill>
          <a:ln w="12600">
            <a:solidFill>
              <a:srgbClr val="000000"/>
            </a:solidFill>
            <a:miter lim="800000"/>
            <a:headEnd/>
            <a:tailEnd/>
          </a:ln>
        </p:spPr>
        <p:txBody>
          <a:bodyPr wrap="none" lIns="90000" tIns="46800" rIns="90000" bIns="46800">
            <a:spAutoFit/>
          </a:bodyPr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ct val="102000"/>
              </a:lnSpc>
            </a:pPr>
            <a:r>
              <a:rPr lang="en-GB" altLang="en-US" sz="1600">
                <a:solidFill>
                  <a:srgbClr val="000000"/>
                </a:solidFill>
                <a:cs typeface="Arial" panose="020B0604020202020204" pitchFamily="34" charset="0"/>
              </a:rPr>
              <a:t>App</a:t>
            </a:r>
          </a:p>
        </p:txBody>
      </p:sp>
      <p:sp>
        <p:nvSpPr>
          <p:cNvPr id="36" name="Text Box 25">
            <a:extLst>
              <a:ext uri="{FF2B5EF4-FFF2-40B4-BE49-F238E27FC236}">
                <a16:creationId xmlns:a16="http://schemas.microsoft.com/office/drawing/2014/main" id="{03C30E6D-AD69-4309-AC1C-694A965D06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73075" y="4327232"/>
            <a:ext cx="550863" cy="344487"/>
          </a:xfrm>
          <a:prstGeom prst="rect">
            <a:avLst/>
          </a:prstGeom>
          <a:solidFill>
            <a:srgbClr val="FF99CC"/>
          </a:solidFill>
          <a:ln w="12600">
            <a:solidFill>
              <a:srgbClr val="000000"/>
            </a:solidFill>
            <a:miter lim="800000"/>
            <a:headEnd/>
            <a:tailEnd/>
          </a:ln>
        </p:spPr>
        <p:txBody>
          <a:bodyPr wrap="none" lIns="90000" tIns="46800" rIns="90000" bIns="46800">
            <a:spAutoFit/>
          </a:bodyPr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ct val="102000"/>
              </a:lnSpc>
            </a:pPr>
            <a:r>
              <a:rPr lang="en-GB" altLang="en-US" sz="1600">
                <a:solidFill>
                  <a:srgbClr val="000000"/>
                </a:solidFill>
                <a:cs typeface="Arial" panose="020B0604020202020204" pitchFamily="34" charset="0"/>
              </a:rPr>
              <a:t>App</a:t>
            </a:r>
          </a:p>
        </p:txBody>
      </p:sp>
      <p:sp>
        <p:nvSpPr>
          <p:cNvPr id="37" name="Text Box 26">
            <a:extLst>
              <a:ext uri="{FF2B5EF4-FFF2-40B4-BE49-F238E27FC236}">
                <a16:creationId xmlns:a16="http://schemas.microsoft.com/office/drawing/2014/main" id="{AE29AF01-BBC3-48F6-A22B-F07464B7F2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34675" y="4327232"/>
            <a:ext cx="550863" cy="344487"/>
          </a:xfrm>
          <a:prstGeom prst="rect">
            <a:avLst/>
          </a:prstGeom>
          <a:solidFill>
            <a:srgbClr val="CC99FF"/>
          </a:solidFill>
          <a:ln w="12600">
            <a:solidFill>
              <a:srgbClr val="000000"/>
            </a:solidFill>
            <a:miter lim="800000"/>
            <a:headEnd/>
            <a:tailEnd/>
          </a:ln>
        </p:spPr>
        <p:txBody>
          <a:bodyPr wrap="none" lIns="90000" tIns="46800" rIns="90000" bIns="46800">
            <a:spAutoFit/>
          </a:bodyPr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ct val="102000"/>
              </a:lnSpc>
            </a:pPr>
            <a:r>
              <a:rPr lang="en-GB" altLang="en-US" sz="1600">
                <a:solidFill>
                  <a:srgbClr val="000000"/>
                </a:solidFill>
                <a:cs typeface="Arial" panose="020B0604020202020204" pitchFamily="34" charset="0"/>
              </a:rPr>
              <a:t>App</a:t>
            </a:r>
          </a:p>
        </p:txBody>
      </p:sp>
      <p:sp>
        <p:nvSpPr>
          <p:cNvPr id="38" name="Text Box 27">
            <a:extLst>
              <a:ext uri="{FF2B5EF4-FFF2-40B4-BE49-F238E27FC236}">
                <a16:creationId xmlns:a16="http://schemas.microsoft.com/office/drawing/2014/main" id="{AA0AD355-8AB1-45CC-8EBA-9F1BDB85A9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8275" y="4327232"/>
            <a:ext cx="550863" cy="344487"/>
          </a:xfrm>
          <a:prstGeom prst="rect">
            <a:avLst/>
          </a:prstGeom>
          <a:solidFill>
            <a:srgbClr val="CCFFCC"/>
          </a:solidFill>
          <a:ln w="12600">
            <a:solidFill>
              <a:srgbClr val="000000"/>
            </a:solidFill>
            <a:miter lim="800000"/>
            <a:headEnd/>
            <a:tailEnd/>
          </a:ln>
        </p:spPr>
        <p:txBody>
          <a:bodyPr wrap="none" lIns="90000" tIns="46800" rIns="90000" bIns="46800">
            <a:spAutoFit/>
          </a:bodyPr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ct val="102000"/>
              </a:lnSpc>
            </a:pPr>
            <a:r>
              <a:rPr lang="en-GB" altLang="en-US" sz="1600">
                <a:solidFill>
                  <a:srgbClr val="000000"/>
                </a:solidFill>
                <a:cs typeface="Arial" panose="020B0604020202020204" pitchFamily="34" charset="0"/>
              </a:rPr>
              <a:t>App</a:t>
            </a:r>
          </a:p>
        </p:txBody>
      </p:sp>
      <p:sp>
        <p:nvSpPr>
          <p:cNvPr id="39" name="Text Box 24">
            <a:extLst>
              <a:ext uri="{FF2B5EF4-FFF2-40B4-BE49-F238E27FC236}">
                <a16:creationId xmlns:a16="http://schemas.microsoft.com/office/drawing/2014/main" id="{AD89F8B5-226F-46B6-A145-36CC37ABB0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33175" y="4327423"/>
            <a:ext cx="550863" cy="344487"/>
          </a:xfrm>
          <a:prstGeom prst="rect">
            <a:avLst/>
          </a:prstGeom>
          <a:solidFill>
            <a:srgbClr val="FFC000"/>
          </a:solidFill>
          <a:ln w="12600">
            <a:solidFill>
              <a:srgbClr val="000000"/>
            </a:solidFill>
            <a:miter lim="800000"/>
            <a:headEnd/>
            <a:tailEnd/>
          </a:ln>
        </p:spPr>
        <p:txBody>
          <a:bodyPr wrap="none" lIns="90000" tIns="46800" rIns="90000" bIns="46800">
            <a:spAutoFit/>
          </a:bodyPr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ct val="102000"/>
              </a:lnSpc>
            </a:pPr>
            <a:r>
              <a:rPr lang="en-GB" altLang="en-US" sz="1600" dirty="0">
                <a:solidFill>
                  <a:srgbClr val="000000"/>
                </a:solidFill>
                <a:cs typeface="Arial" panose="020B0604020202020204" pitchFamily="34" charset="0"/>
              </a:rPr>
              <a:t>App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latin typeface="Arial" charset="0"/>
                <a:ea typeface="ＭＳ Ｐゴシック" charset="-128"/>
              </a:rPr>
              <a:t>The Virtual Server Concept</a:t>
            </a:r>
          </a:p>
        </p:txBody>
      </p:sp>
      <p:pic>
        <p:nvPicPr>
          <p:cNvPr id="43011" name="Picture 3" descr="Virtual Server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33400" y="1905000"/>
            <a:ext cx="8229600" cy="3587750"/>
          </a:xfrm>
          <a:noFill/>
        </p:spPr>
      </p:pic>
      <p:sp>
        <p:nvSpPr>
          <p:cNvPr id="43012" name="Text Box 4"/>
          <p:cNvSpPr txBox="1">
            <a:spLocks noChangeArrowheads="1"/>
          </p:cNvSpPr>
          <p:nvPr/>
        </p:nvSpPr>
        <p:spPr bwMode="auto">
          <a:xfrm>
            <a:off x="609600" y="5791200"/>
            <a:ext cx="72136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2000" b="1">
                <a:latin typeface="Arial" charset="0"/>
              </a:rPr>
              <a:t>Virtual Machine Monitor (VMM) layer between </a:t>
            </a:r>
            <a:r>
              <a:rPr lang="en-US" altLang="en-US" sz="2000" b="1" i="1">
                <a:latin typeface="Arial" charset="0"/>
              </a:rPr>
              <a:t>Guest OS</a:t>
            </a:r>
            <a:r>
              <a:rPr lang="en-US" altLang="en-US" sz="2000" b="1">
                <a:latin typeface="Arial" charset="0"/>
              </a:rPr>
              <a:t> and hardware </a:t>
            </a:r>
          </a:p>
        </p:txBody>
      </p:sp>
    </p:spTree>
    <p:extLst>
      <p:ext uri="{BB962C8B-B14F-4D97-AF65-F5344CB8AC3E}">
        <p14:creationId xmlns:p14="http://schemas.microsoft.com/office/powerpoint/2010/main" val="19878276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/>
          </p:cNvSpPr>
          <p:nvPr>
            <p:ph type="title"/>
          </p:nvPr>
        </p:nvSpPr>
        <p:spPr>
          <a:xfrm>
            <a:off x="457200" y="228600"/>
            <a:ext cx="7391400" cy="655638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dirty="0">
                <a:latin typeface="Arial" charset="0"/>
                <a:ea typeface="ＭＳ Ｐゴシック" charset="-128"/>
              </a:rPr>
              <a:t>Structure*</a:t>
            </a:r>
          </a:p>
        </p:txBody>
      </p:sp>
      <p:sp>
        <p:nvSpPr>
          <p:cNvPr id="44035" name="Text Box 4"/>
          <p:cNvSpPr txBox="1">
            <a:spLocks noChangeArrowheads="1"/>
          </p:cNvSpPr>
          <p:nvPr/>
        </p:nvSpPr>
        <p:spPr bwMode="auto">
          <a:xfrm>
            <a:off x="380999" y="990600"/>
            <a:ext cx="820189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1800" dirty="0">
                <a:latin typeface="Arial" charset="0"/>
              </a:rPr>
              <a:t>* adapted from a diagram in VMware white paper, </a:t>
            </a:r>
            <a:r>
              <a:rPr lang="en-US" altLang="en-US" sz="1800" i="1" dirty="0">
                <a:latin typeface="Arial" charset="0"/>
              </a:rPr>
              <a:t>Virtualization Overview</a:t>
            </a:r>
            <a:r>
              <a:rPr lang="en-US" altLang="en-US" sz="1800" dirty="0">
                <a:latin typeface="Arial" charset="0"/>
              </a:rPr>
              <a:t> </a:t>
            </a:r>
          </a:p>
        </p:txBody>
      </p:sp>
      <p:sp>
        <p:nvSpPr>
          <p:cNvPr id="44036" name="AutoShape 5"/>
          <p:cNvSpPr>
            <a:spLocks noChangeArrowheads="1"/>
          </p:cNvSpPr>
          <p:nvPr/>
        </p:nvSpPr>
        <p:spPr bwMode="auto">
          <a:xfrm>
            <a:off x="914400" y="1905000"/>
            <a:ext cx="7391400" cy="31242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charset="0"/>
            </a:endParaRPr>
          </a:p>
        </p:txBody>
      </p:sp>
      <p:sp>
        <p:nvSpPr>
          <p:cNvPr id="44037" name="Text Box 6"/>
          <p:cNvSpPr txBox="1">
            <a:spLocks noChangeArrowheads="1"/>
          </p:cNvSpPr>
          <p:nvPr/>
        </p:nvSpPr>
        <p:spPr bwMode="auto">
          <a:xfrm>
            <a:off x="1828800" y="4572000"/>
            <a:ext cx="5562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en-US" sz="1800">
                <a:latin typeface="Arial" charset="0"/>
              </a:rPr>
              <a:t>x86 Architecture</a:t>
            </a:r>
          </a:p>
        </p:txBody>
      </p:sp>
      <p:sp>
        <p:nvSpPr>
          <p:cNvPr id="44038" name="AutoShape 7"/>
          <p:cNvSpPr>
            <a:spLocks noChangeArrowheads="1"/>
          </p:cNvSpPr>
          <p:nvPr/>
        </p:nvSpPr>
        <p:spPr bwMode="auto">
          <a:xfrm>
            <a:off x="1447800" y="2057400"/>
            <a:ext cx="6172200" cy="2362200"/>
          </a:xfrm>
          <a:prstGeom prst="roundRect">
            <a:avLst>
              <a:gd name="adj" fmla="val 16667"/>
            </a:avLst>
          </a:prstGeom>
          <a:solidFill>
            <a:srgbClr val="99FFCC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charset="0"/>
            </a:endParaRPr>
          </a:p>
        </p:txBody>
      </p:sp>
      <p:sp>
        <p:nvSpPr>
          <p:cNvPr id="44039" name="AutoShape 8"/>
          <p:cNvSpPr>
            <a:spLocks noChangeArrowheads="1"/>
          </p:cNvSpPr>
          <p:nvPr/>
        </p:nvSpPr>
        <p:spPr bwMode="auto">
          <a:xfrm>
            <a:off x="1447800" y="2057400"/>
            <a:ext cx="6172200" cy="1905000"/>
          </a:xfrm>
          <a:prstGeom prst="roundRect">
            <a:avLst>
              <a:gd name="adj" fmla="val 16667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charset="0"/>
            </a:endParaRPr>
          </a:p>
        </p:txBody>
      </p:sp>
      <p:sp>
        <p:nvSpPr>
          <p:cNvPr id="44040" name="Text Box 9"/>
          <p:cNvSpPr txBox="1">
            <a:spLocks noChangeArrowheads="1"/>
          </p:cNvSpPr>
          <p:nvPr/>
        </p:nvSpPr>
        <p:spPr bwMode="auto">
          <a:xfrm>
            <a:off x="1600200" y="4038600"/>
            <a:ext cx="5562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en-US" sz="1800">
                <a:latin typeface="Arial" charset="0"/>
              </a:rPr>
              <a:t>VMM (Virtual Machine Monitor)</a:t>
            </a:r>
          </a:p>
        </p:txBody>
      </p:sp>
      <p:sp>
        <p:nvSpPr>
          <p:cNvPr id="44041" name="AutoShape 10"/>
          <p:cNvSpPr>
            <a:spLocks noChangeArrowheads="1"/>
          </p:cNvSpPr>
          <p:nvPr/>
        </p:nvSpPr>
        <p:spPr bwMode="auto">
          <a:xfrm>
            <a:off x="1752600" y="2286000"/>
            <a:ext cx="1295400" cy="1447800"/>
          </a:xfrm>
          <a:prstGeom prst="roundRect">
            <a:avLst>
              <a:gd name="adj" fmla="val 16667"/>
            </a:avLst>
          </a:prstGeom>
          <a:solidFill>
            <a:srgbClr val="66FF66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charset="0"/>
              </a:rPr>
              <a:t>Server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charset="0"/>
              </a:rPr>
              <a:t>1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charset="0"/>
              </a:rPr>
              <a:t>Guest OS</a:t>
            </a:r>
          </a:p>
        </p:txBody>
      </p:sp>
      <p:sp>
        <p:nvSpPr>
          <p:cNvPr id="44042" name="AutoShape 11"/>
          <p:cNvSpPr>
            <a:spLocks noChangeArrowheads="1"/>
          </p:cNvSpPr>
          <p:nvPr/>
        </p:nvSpPr>
        <p:spPr bwMode="auto">
          <a:xfrm>
            <a:off x="3733800" y="2286000"/>
            <a:ext cx="1295400" cy="1447800"/>
          </a:xfrm>
          <a:prstGeom prst="roundRect">
            <a:avLst>
              <a:gd name="adj" fmla="val 16667"/>
            </a:avLst>
          </a:prstGeom>
          <a:solidFill>
            <a:srgbClr val="FF99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charset="0"/>
              </a:rPr>
              <a:t>Server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charset="0"/>
              </a:rPr>
              <a:t>2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charset="0"/>
              </a:rPr>
              <a:t>Guest OS</a:t>
            </a:r>
          </a:p>
        </p:txBody>
      </p:sp>
      <p:sp>
        <p:nvSpPr>
          <p:cNvPr id="44043" name="AutoShape 12"/>
          <p:cNvSpPr>
            <a:spLocks noChangeArrowheads="1"/>
          </p:cNvSpPr>
          <p:nvPr/>
        </p:nvSpPr>
        <p:spPr bwMode="auto">
          <a:xfrm>
            <a:off x="6019800" y="2209800"/>
            <a:ext cx="1447800" cy="21336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charset="0"/>
              </a:rPr>
              <a:t>Clustering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charset="0"/>
              </a:rPr>
              <a:t>Service Console</a:t>
            </a:r>
          </a:p>
        </p:txBody>
      </p:sp>
      <p:sp>
        <p:nvSpPr>
          <p:cNvPr id="44044" name="AutoShape 13"/>
          <p:cNvSpPr>
            <a:spLocks noChangeArrowheads="1"/>
          </p:cNvSpPr>
          <p:nvPr/>
        </p:nvSpPr>
        <p:spPr bwMode="auto">
          <a:xfrm>
            <a:off x="762000" y="5486400"/>
            <a:ext cx="2209800" cy="1066800"/>
          </a:xfrm>
          <a:prstGeom prst="wedgeRoundRectCallout">
            <a:avLst>
              <a:gd name="adj1" fmla="val 23634"/>
              <a:gd name="adj2" fmla="val -173662"/>
              <a:gd name="adj3" fmla="val 16667"/>
            </a:avLst>
          </a:prstGeom>
          <a:solidFill>
            <a:srgbClr val="99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charset="0"/>
              </a:rPr>
              <a:t>Intercepts hardware requests</a:t>
            </a:r>
          </a:p>
        </p:txBody>
      </p:sp>
    </p:spTree>
    <p:extLst>
      <p:ext uri="{BB962C8B-B14F-4D97-AF65-F5344CB8AC3E}">
        <p14:creationId xmlns:p14="http://schemas.microsoft.com/office/powerpoint/2010/main" val="10160491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latin typeface="Arial" charset="0"/>
                <a:ea typeface="ＭＳ Ｐゴシック" charset="-128"/>
              </a:rPr>
              <a:t>The Virtual Server Concept</a:t>
            </a:r>
          </a:p>
        </p:txBody>
      </p:sp>
      <p:sp>
        <p:nvSpPr>
          <p:cNvPr id="45059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>
                <a:latin typeface="Arial" charset="0"/>
                <a:ea typeface="ＭＳ Ｐゴシック" charset="-128"/>
              </a:rPr>
              <a:t>Virtual servers seek to encapsulate the server software away from the hardware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>
                <a:latin typeface="Arial" charset="0"/>
                <a:ea typeface="ＭＳ Ｐゴシック" charset="-128"/>
              </a:rPr>
              <a:t>This includes the OS, the applications, and the storage for that server.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>
                <a:latin typeface="Arial" charset="0"/>
                <a:ea typeface="ＭＳ Ｐゴシック" charset="-128"/>
              </a:rPr>
              <a:t>Servers end up as mere files stored on a physical box, or in enterprise storage.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>
                <a:latin typeface="Arial" charset="0"/>
                <a:ea typeface="ＭＳ Ｐゴシック" charset="-128"/>
              </a:rPr>
              <a:t>A virtual server can be serviced by one or more hosts, and one host may house more than one virtual server.</a:t>
            </a:r>
          </a:p>
        </p:txBody>
      </p:sp>
    </p:spTree>
    <p:extLst>
      <p:ext uri="{BB962C8B-B14F-4D97-AF65-F5344CB8AC3E}">
        <p14:creationId xmlns:p14="http://schemas.microsoft.com/office/powerpoint/2010/main" val="20947632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latin typeface="Arial" charset="0"/>
                <a:ea typeface="ＭＳ Ｐゴシック" charset="-128"/>
              </a:rPr>
              <a:t>The Virtual Server Concept</a:t>
            </a:r>
          </a:p>
        </p:txBody>
      </p:sp>
      <p:sp>
        <p:nvSpPr>
          <p:cNvPr id="46083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dirty="0">
                <a:latin typeface="Arial" charset="0"/>
                <a:ea typeface="ＭＳ Ｐゴシック" charset="-128"/>
              </a:rPr>
              <a:t>Virtual servers can still be referred to by their function i.e., email server, database server, etc.</a:t>
            </a:r>
          </a:p>
          <a:p>
            <a:pPr eaLnBrk="1" hangingPunct="1">
              <a:lnSpc>
                <a:spcPct val="90000"/>
              </a:lnSpc>
            </a:pPr>
            <a:endParaRPr lang="en-US" altLang="en-US" dirty="0">
              <a:latin typeface="Arial" charset="0"/>
              <a:ea typeface="ＭＳ Ｐゴシック" charset="-128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en-US" dirty="0">
                <a:latin typeface="Arial" charset="0"/>
                <a:ea typeface="ＭＳ Ｐゴシック" charset="-128"/>
              </a:rPr>
              <a:t>If the environment is built correctly, virtual servers will not be affected by the loss of a host.</a:t>
            </a:r>
          </a:p>
          <a:p>
            <a:pPr eaLnBrk="1" hangingPunct="1">
              <a:lnSpc>
                <a:spcPct val="90000"/>
              </a:lnSpc>
            </a:pPr>
            <a:endParaRPr lang="en-US" altLang="en-US" dirty="0">
              <a:latin typeface="Arial" charset="0"/>
              <a:ea typeface="ＭＳ Ｐゴシック" charset="-128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en-US" dirty="0">
                <a:latin typeface="Arial" charset="0"/>
                <a:ea typeface="ＭＳ Ｐゴシック" charset="-128"/>
              </a:rPr>
              <a:t>Hosts may be removed and introduced almost at will to accommodate maintenance.</a:t>
            </a:r>
          </a:p>
        </p:txBody>
      </p:sp>
    </p:spTree>
    <p:extLst>
      <p:ext uri="{BB962C8B-B14F-4D97-AF65-F5344CB8AC3E}">
        <p14:creationId xmlns:p14="http://schemas.microsoft.com/office/powerpoint/2010/main" val="8383615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latin typeface="Arial" charset="0"/>
                <a:ea typeface="ＭＳ Ｐゴシック" charset="-128"/>
              </a:rPr>
              <a:t>The Virtual Server Concept</a:t>
            </a:r>
          </a:p>
        </p:txBody>
      </p:sp>
      <p:sp>
        <p:nvSpPr>
          <p:cNvPr id="47107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z="2600">
                <a:latin typeface="Arial" charset="0"/>
                <a:ea typeface="ＭＳ Ｐゴシック" charset="-128"/>
              </a:rPr>
              <a:t>Virtual servers can be scaled out easily.</a:t>
            </a:r>
          </a:p>
          <a:p>
            <a:pPr lvl="1" eaLnBrk="1" hangingPunct="1"/>
            <a:r>
              <a:rPr lang="en-US" altLang="en-US" sz="2200">
                <a:latin typeface="Arial" charset="0"/>
                <a:ea typeface="ＭＳ Ｐゴシック" charset="-128"/>
              </a:rPr>
              <a:t>If the administrators find that the resources supporting a virtual server are being taxed too much, they can adjust the amount of resources allocated to that virtual server</a:t>
            </a:r>
          </a:p>
          <a:p>
            <a:pPr eaLnBrk="1" hangingPunct="1"/>
            <a:r>
              <a:rPr lang="en-US" altLang="en-US" sz="2600">
                <a:latin typeface="Arial" charset="0"/>
                <a:ea typeface="ＭＳ Ｐゴシック" charset="-128"/>
              </a:rPr>
              <a:t>Server templates can be created in a virtual environment to be used to create multiple, identical virtual servers</a:t>
            </a:r>
          </a:p>
          <a:p>
            <a:pPr eaLnBrk="1" hangingPunct="1"/>
            <a:r>
              <a:rPr lang="en-US" altLang="en-US" sz="2600">
                <a:latin typeface="Arial" charset="0"/>
                <a:ea typeface="ＭＳ Ｐゴシック" charset="-128"/>
              </a:rPr>
              <a:t>Virtual servers themselves can be migrated from host to host almost at will.</a:t>
            </a:r>
          </a:p>
        </p:txBody>
      </p:sp>
    </p:spTree>
    <p:extLst>
      <p:ext uri="{BB962C8B-B14F-4D97-AF65-F5344CB8AC3E}">
        <p14:creationId xmlns:p14="http://schemas.microsoft.com/office/powerpoint/2010/main" val="7023964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latin typeface="Arial" charset="0"/>
                <a:ea typeface="ＭＳ Ｐゴシック" charset="-128"/>
              </a:rPr>
              <a:t>The Virtual Server Concept</a:t>
            </a:r>
          </a:p>
        </p:txBody>
      </p:sp>
      <p:sp>
        <p:nvSpPr>
          <p:cNvPr id="48131" name="Rectangle 3"/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pPr eaLnBrk="1" hangingPunct="1"/>
            <a:r>
              <a:rPr lang="en-US" altLang="en-US" sz="2600">
                <a:latin typeface="Arial" charset="0"/>
                <a:ea typeface="ＭＳ Ｐゴシック" charset="-128"/>
              </a:rPr>
              <a:t>Pros</a:t>
            </a:r>
          </a:p>
          <a:p>
            <a:pPr lvl="1" eaLnBrk="1" hangingPunct="1"/>
            <a:r>
              <a:rPr lang="en-US" altLang="en-US" sz="2000">
                <a:latin typeface="Arial" charset="0"/>
                <a:ea typeface="ＭＳ Ｐゴシック" charset="-128"/>
              </a:rPr>
              <a:t>Resource pooling</a:t>
            </a:r>
          </a:p>
          <a:p>
            <a:pPr lvl="1" eaLnBrk="1" hangingPunct="1"/>
            <a:r>
              <a:rPr lang="en-US" altLang="en-US" sz="2000">
                <a:latin typeface="Arial" charset="0"/>
                <a:ea typeface="ＭＳ Ｐゴシック" charset="-128"/>
              </a:rPr>
              <a:t>Highly redundant</a:t>
            </a:r>
          </a:p>
          <a:p>
            <a:pPr lvl="1" eaLnBrk="1" hangingPunct="1"/>
            <a:r>
              <a:rPr lang="en-US" altLang="en-US" sz="2000">
                <a:latin typeface="Arial" charset="0"/>
                <a:ea typeface="ＭＳ Ｐゴシック" charset="-128"/>
              </a:rPr>
              <a:t>Highly available</a:t>
            </a:r>
          </a:p>
          <a:p>
            <a:pPr lvl="1" eaLnBrk="1" hangingPunct="1"/>
            <a:r>
              <a:rPr lang="en-US" altLang="en-US" sz="2000">
                <a:latin typeface="Arial" charset="0"/>
                <a:ea typeface="ＭＳ Ｐゴシック" charset="-128"/>
              </a:rPr>
              <a:t>Rapidly deploy new servers</a:t>
            </a:r>
          </a:p>
          <a:p>
            <a:pPr lvl="1" eaLnBrk="1" hangingPunct="1"/>
            <a:r>
              <a:rPr lang="en-US" altLang="en-US" sz="2000">
                <a:latin typeface="Arial" charset="0"/>
                <a:ea typeface="ＭＳ Ｐゴシック" charset="-128"/>
              </a:rPr>
              <a:t>Easy to deploy</a:t>
            </a:r>
          </a:p>
          <a:p>
            <a:pPr lvl="1" eaLnBrk="1" hangingPunct="1"/>
            <a:r>
              <a:rPr lang="en-US" altLang="en-US" sz="2000">
                <a:latin typeface="Arial" charset="0"/>
                <a:ea typeface="ＭＳ Ｐゴシック" charset="-128"/>
              </a:rPr>
              <a:t>Reconfigurable while services are running</a:t>
            </a:r>
          </a:p>
          <a:p>
            <a:pPr lvl="1" eaLnBrk="1" hangingPunct="1"/>
            <a:r>
              <a:rPr lang="en-US" altLang="en-US" sz="2000">
                <a:latin typeface="Arial" charset="0"/>
                <a:ea typeface="ＭＳ Ｐゴシック" charset="-128"/>
              </a:rPr>
              <a:t>Optimizes physical resources by doing more with less</a:t>
            </a:r>
          </a:p>
        </p:txBody>
      </p:sp>
      <p:sp>
        <p:nvSpPr>
          <p:cNvPr id="48132" name="Rectangle 4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eaLnBrk="1" hangingPunct="1"/>
            <a:r>
              <a:rPr lang="en-US" altLang="en-US" sz="2600" dirty="0">
                <a:latin typeface="Arial" charset="0"/>
                <a:ea typeface="ＭＳ Ｐゴシック" charset="-128"/>
              </a:rPr>
              <a:t>Cons</a:t>
            </a:r>
          </a:p>
          <a:p>
            <a:pPr lvl="1" eaLnBrk="1" hangingPunct="1"/>
            <a:r>
              <a:rPr lang="en-US" altLang="en-US" sz="2000" dirty="0">
                <a:latin typeface="Arial" charset="0"/>
                <a:ea typeface="ＭＳ Ｐゴシック" charset="-128"/>
              </a:rPr>
              <a:t>Slightly harder to conceptualize</a:t>
            </a:r>
          </a:p>
          <a:p>
            <a:pPr lvl="1" eaLnBrk="1" hangingPunct="1"/>
            <a:r>
              <a:rPr lang="en-US" altLang="en-US" sz="2000" dirty="0">
                <a:latin typeface="Arial" charset="0"/>
                <a:ea typeface="ＭＳ Ｐゴシック" charset="-128"/>
              </a:rPr>
              <a:t>Slightly more costly (must buy hardware, OS, Apps, and now the abstraction layer)</a:t>
            </a:r>
          </a:p>
        </p:txBody>
      </p:sp>
      <p:grpSp>
        <p:nvGrpSpPr>
          <p:cNvPr id="5" name="Group 23">
            <a:extLst>
              <a:ext uri="{FF2B5EF4-FFF2-40B4-BE49-F238E27FC236}">
                <a16:creationId xmlns:a16="http://schemas.microsoft.com/office/drawing/2014/main" id="{865EF80D-75DB-4D90-94F4-EDF7C27BA6AD}"/>
              </a:ext>
            </a:extLst>
          </p:cNvPr>
          <p:cNvGrpSpPr>
            <a:grpSpLocks/>
          </p:cNvGrpSpPr>
          <p:nvPr/>
        </p:nvGrpSpPr>
        <p:grpSpPr bwMode="auto">
          <a:xfrm>
            <a:off x="5512665" y="4505326"/>
            <a:ext cx="1879600" cy="1671637"/>
            <a:chOff x="5638800" y="1676400"/>
            <a:chExt cx="2975327" cy="2615193"/>
          </a:xfrm>
        </p:grpSpPr>
        <p:sp>
          <p:nvSpPr>
            <p:cNvPr id="6" name="Rounded Rectangle 12">
              <a:extLst>
                <a:ext uri="{FF2B5EF4-FFF2-40B4-BE49-F238E27FC236}">
                  <a16:creationId xmlns:a16="http://schemas.microsoft.com/office/drawing/2014/main" id="{86DBD910-0E6F-4E21-94B6-6B91731EB4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38800" y="3276600"/>
              <a:ext cx="2895600" cy="457200"/>
            </a:xfrm>
            <a:prstGeom prst="roundRect">
              <a:avLst>
                <a:gd name="adj" fmla="val 16667"/>
              </a:avLst>
            </a:prstGeom>
            <a:solidFill>
              <a:srgbClr val="FFCC99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en-US" sz="1400" dirty="0">
                  <a:solidFill>
                    <a:srgbClr val="C00000"/>
                  </a:solidFill>
                </a:rPr>
                <a:t>Hardware</a:t>
              </a:r>
            </a:p>
          </p:txBody>
        </p:sp>
        <p:sp>
          <p:nvSpPr>
            <p:cNvPr id="7" name="Rounded Rectangle 13">
              <a:extLst>
                <a:ext uri="{FF2B5EF4-FFF2-40B4-BE49-F238E27FC236}">
                  <a16:creationId xmlns:a16="http://schemas.microsoft.com/office/drawing/2014/main" id="{E1817F77-4C5B-4DB9-82BF-C2E47C7BAC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38800" y="2209800"/>
              <a:ext cx="914400" cy="457200"/>
            </a:xfrm>
            <a:prstGeom prst="roundRect">
              <a:avLst>
                <a:gd name="adj" fmla="val 16667"/>
              </a:avLst>
            </a:prstGeom>
            <a:solidFill>
              <a:srgbClr val="CCFF99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en-US" sz="1400">
                  <a:solidFill>
                    <a:srgbClr val="C00000"/>
                  </a:solidFill>
                </a:rPr>
                <a:t>OS</a:t>
              </a:r>
            </a:p>
          </p:txBody>
        </p:sp>
        <p:sp>
          <p:nvSpPr>
            <p:cNvPr id="8" name="Rounded Rectangle 14">
              <a:extLst>
                <a:ext uri="{FF2B5EF4-FFF2-40B4-BE49-F238E27FC236}">
                  <a16:creationId xmlns:a16="http://schemas.microsoft.com/office/drawing/2014/main" id="{966BFC35-39C8-49B7-9476-253F8542B1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38800" y="1676400"/>
              <a:ext cx="914400" cy="457201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en-US" sz="1400">
                  <a:solidFill>
                    <a:srgbClr val="C00000"/>
                  </a:solidFill>
                </a:rPr>
                <a:t>App</a:t>
              </a:r>
            </a:p>
          </p:txBody>
        </p:sp>
        <p:sp>
          <p:nvSpPr>
            <p:cNvPr id="9" name="Rounded Rectangle 15">
              <a:extLst>
                <a:ext uri="{FF2B5EF4-FFF2-40B4-BE49-F238E27FC236}">
                  <a16:creationId xmlns:a16="http://schemas.microsoft.com/office/drawing/2014/main" id="{A28251AE-78E0-40D2-9F4C-CE8F430693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29400" y="1676400"/>
              <a:ext cx="914400" cy="4572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en-US" sz="1400" dirty="0">
                  <a:solidFill>
                    <a:srgbClr val="C00000"/>
                  </a:solidFill>
                </a:rPr>
                <a:t>App</a:t>
              </a:r>
            </a:p>
          </p:txBody>
        </p:sp>
        <p:sp>
          <p:nvSpPr>
            <p:cNvPr id="10" name="Rounded Rectangle 16">
              <a:extLst>
                <a:ext uri="{FF2B5EF4-FFF2-40B4-BE49-F238E27FC236}">
                  <a16:creationId xmlns:a16="http://schemas.microsoft.com/office/drawing/2014/main" id="{2A6A9030-0F93-4D05-B9EF-F23D8D5BA4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20000" y="1676400"/>
              <a:ext cx="914400" cy="4572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en-US" sz="1400">
                  <a:solidFill>
                    <a:srgbClr val="C00000"/>
                  </a:solidFill>
                </a:rPr>
                <a:t>App</a:t>
              </a:r>
            </a:p>
          </p:txBody>
        </p:sp>
        <p:sp>
          <p:nvSpPr>
            <p:cNvPr id="11" name="Rounded Rectangle 17">
              <a:extLst>
                <a:ext uri="{FF2B5EF4-FFF2-40B4-BE49-F238E27FC236}">
                  <a16:creationId xmlns:a16="http://schemas.microsoft.com/office/drawing/2014/main" id="{85B209A5-8F42-4B4C-8D68-8622B3585E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38800" y="2743200"/>
              <a:ext cx="2895600" cy="457200"/>
            </a:xfrm>
            <a:prstGeom prst="roundRect">
              <a:avLst>
                <a:gd name="adj" fmla="val 16667"/>
              </a:avLst>
            </a:prstGeom>
            <a:solidFill>
              <a:srgbClr val="CC99FF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en-US" sz="1400" dirty="0">
                  <a:solidFill>
                    <a:srgbClr val="C00000"/>
                  </a:solidFill>
                </a:rPr>
                <a:t>Hypervisor</a:t>
              </a:r>
            </a:p>
          </p:txBody>
        </p:sp>
        <p:sp>
          <p:nvSpPr>
            <p:cNvPr id="12" name="Rounded Rectangle 18">
              <a:extLst>
                <a:ext uri="{FF2B5EF4-FFF2-40B4-BE49-F238E27FC236}">
                  <a16:creationId xmlns:a16="http://schemas.microsoft.com/office/drawing/2014/main" id="{158D730C-8A06-4A3A-ADDE-BC1B0F77A4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29400" y="2209800"/>
              <a:ext cx="914400" cy="457200"/>
            </a:xfrm>
            <a:prstGeom prst="roundRect">
              <a:avLst>
                <a:gd name="adj" fmla="val 16667"/>
              </a:avLst>
            </a:prstGeom>
            <a:solidFill>
              <a:srgbClr val="CCFF99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en-US" sz="1400">
                  <a:solidFill>
                    <a:srgbClr val="C00000"/>
                  </a:solidFill>
                </a:rPr>
                <a:t>OS</a:t>
              </a:r>
            </a:p>
          </p:txBody>
        </p:sp>
        <p:sp>
          <p:nvSpPr>
            <p:cNvPr id="13" name="Rounded Rectangle 19">
              <a:extLst>
                <a:ext uri="{FF2B5EF4-FFF2-40B4-BE49-F238E27FC236}">
                  <a16:creationId xmlns:a16="http://schemas.microsoft.com/office/drawing/2014/main" id="{326519D0-2F3D-4568-BB9E-B0854ED352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20000" y="2209800"/>
              <a:ext cx="914400" cy="457200"/>
            </a:xfrm>
            <a:prstGeom prst="roundRect">
              <a:avLst>
                <a:gd name="adj" fmla="val 16667"/>
              </a:avLst>
            </a:prstGeom>
            <a:solidFill>
              <a:srgbClr val="CCFF99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en-US" sz="1400">
                  <a:solidFill>
                    <a:srgbClr val="C00000"/>
                  </a:solidFill>
                </a:rPr>
                <a:t>OS</a:t>
              </a:r>
            </a:p>
          </p:txBody>
        </p:sp>
        <p:sp>
          <p:nvSpPr>
            <p:cNvPr id="14" name="TextBox 21">
              <a:extLst>
                <a:ext uri="{FF2B5EF4-FFF2-40B4-BE49-F238E27FC236}">
                  <a16:creationId xmlns:a16="http://schemas.microsoft.com/office/drawing/2014/main" id="{823D92A4-C44C-4F1F-8453-AE321A67913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99309" y="3810001"/>
              <a:ext cx="2614818" cy="4815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1400">
                  <a:solidFill>
                    <a:srgbClr val="C00000"/>
                  </a:solidFill>
                </a:rPr>
                <a:t>Virtualized Stack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603175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38588" y="543473"/>
            <a:ext cx="6286589" cy="607027"/>
          </a:xfrm>
        </p:spPr>
        <p:txBody>
          <a:bodyPr/>
          <a:lstStyle/>
          <a:p>
            <a:r>
              <a:rPr lang="de-CH" b="0" dirty="0">
                <a:latin typeface="+mj-lt"/>
              </a:rPr>
              <a:t>What is Docker?</a:t>
            </a:r>
            <a:endParaRPr lang="en-US" b="0" dirty="0">
              <a:latin typeface="+mj-lt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1011551" y="1923934"/>
            <a:ext cx="6113626" cy="3303386"/>
          </a:xfrm>
        </p:spPr>
        <p:txBody>
          <a:bodyPr/>
          <a:lstStyle/>
          <a:p>
            <a:pPr marL="0" indent="0">
              <a:buNone/>
            </a:pPr>
            <a:r>
              <a:rPr lang="en-US" i="1" dirty="0" err="1"/>
              <a:t>Docker</a:t>
            </a:r>
            <a:r>
              <a:rPr lang="en-US" i="1" dirty="0"/>
              <a:t> is an open-source project that automates the deployment of applications inside software containers, by providing an additional layer of abstraction and automation of operating system–level virtualization on Linux.</a:t>
            </a:r>
          </a:p>
          <a:p>
            <a:pPr marL="0" indent="0" algn="r">
              <a:buNone/>
            </a:pPr>
            <a:r>
              <a:rPr lang="de-CH" sz="1800" dirty="0"/>
              <a:t>[Source: en.wikipedia.org]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9046680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390727" y="6316321"/>
            <a:ext cx="5364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BA865F8-D0B2-3245-A9F6-5F06F5A3A0C6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647162" y="812126"/>
            <a:ext cx="5441912" cy="607027"/>
          </a:xfrm>
        </p:spPr>
        <p:txBody>
          <a:bodyPr/>
          <a:lstStyle/>
          <a:p>
            <a:r>
              <a:rPr lang="de-CH" b="0" dirty="0"/>
              <a:t>Docker</a:t>
            </a:r>
            <a:endParaRPr lang="en-US" b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47161" y="2828825"/>
            <a:ext cx="7743566" cy="3185876"/>
          </a:xfrm>
        </p:spPr>
        <p:txBody>
          <a:bodyPr>
            <a:normAutofit/>
          </a:bodyPr>
          <a:lstStyle/>
          <a:p>
            <a:r>
              <a:rPr lang="de-CH" dirty="0"/>
              <a:t>Provide a uniformed wrapper around a software package: </a:t>
            </a:r>
            <a:r>
              <a:rPr lang="de-CH" i="1" dirty="0"/>
              <a:t>«Build, Ship and Run Any App, Anywhere»</a:t>
            </a:r>
            <a:r>
              <a:rPr lang="de-CH" dirty="0"/>
              <a:t> </a:t>
            </a:r>
            <a:r>
              <a:rPr lang="de-CH" sz="1800" dirty="0"/>
              <a:t>[www.docker.com]</a:t>
            </a:r>
          </a:p>
          <a:p>
            <a:pPr lvl="1"/>
            <a:r>
              <a:rPr lang="de-CH" sz="2800" dirty="0"/>
              <a:t>Similar to shipping containers: The container is always the same, regardless of the contents and thus fits on all trucks, cranes, ships, ...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6327228" y="235112"/>
            <a:ext cx="2678411" cy="1795404"/>
            <a:chOff x="6327228" y="235112"/>
            <a:chExt cx="2678411" cy="179540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27228" y="235112"/>
              <a:ext cx="2599920" cy="1761057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7775815" y="1784295"/>
              <a:ext cx="122982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sz="1000" dirty="0"/>
                <a:t>[www.docker.com]</a:t>
              </a:r>
              <a:endParaRPr lang="en-US" sz="1000" dirty="0"/>
            </a:p>
          </p:txBody>
        </p:sp>
      </p:grpSp>
    </p:spTree>
    <p:extLst>
      <p:ext uri="{BB962C8B-B14F-4D97-AF65-F5344CB8AC3E}">
        <p14:creationId xmlns:p14="http://schemas.microsoft.com/office/powerpoint/2010/main" val="42044499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loud 4">
            <a:extLst>
              <a:ext uri="{FF2B5EF4-FFF2-40B4-BE49-F238E27FC236}">
                <a16:creationId xmlns:a16="http://schemas.microsoft.com/office/drawing/2014/main" id="{449AA67B-8800-4A4E-8682-EDAB7B280636}"/>
              </a:ext>
            </a:extLst>
          </p:cNvPr>
          <p:cNvSpPr/>
          <p:nvPr/>
        </p:nvSpPr>
        <p:spPr>
          <a:xfrm>
            <a:off x="762000" y="914400"/>
            <a:ext cx="7315200" cy="4038600"/>
          </a:xfrm>
          <a:prstGeom prst="cloud">
            <a:avLst/>
          </a:prstGeom>
        </p:spPr>
        <p:style>
          <a:lnRef idx="2">
            <a:schemeClr val="accent1"/>
          </a:lnRef>
          <a:fillRef idx="1001">
            <a:schemeClr val="lt2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lvl="7" algn="ctr">
              <a:defRPr/>
            </a:pPr>
            <a:endParaRPr lang="en-US" sz="16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</p:txBody>
      </p:sp>
      <p:sp>
        <p:nvSpPr>
          <p:cNvPr id="10243" name="Title 1">
            <a:extLst>
              <a:ext uri="{FF2B5EF4-FFF2-40B4-BE49-F238E27FC236}">
                <a16:creationId xmlns:a16="http://schemas.microsoft.com/office/drawing/2014/main" id="{7C366E0F-D802-4282-8ECE-5DD19C4D56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76200"/>
            <a:ext cx="7239000" cy="1033046"/>
          </a:xfrm>
        </p:spPr>
        <p:txBody>
          <a:bodyPr/>
          <a:lstStyle/>
          <a:p>
            <a:r>
              <a:rPr lang="en-US" altLang="en-US" dirty="0"/>
              <a:t>What is Cloud Computing?</a:t>
            </a:r>
          </a:p>
        </p:txBody>
      </p:sp>
      <p:sp>
        <p:nvSpPr>
          <p:cNvPr id="10244" name="Slide Number Placeholder 6">
            <a:extLst>
              <a:ext uri="{FF2B5EF4-FFF2-40B4-BE49-F238E27FC236}">
                <a16:creationId xmlns:a16="http://schemas.microsoft.com/office/drawing/2014/main" id="{BDF717F9-9B31-47B9-AF69-0CF1F5DB08A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fld id="{CF97E463-6E46-4AB4-83AC-D90594AD08E6}" type="slidenum">
              <a:rPr lang="en-US" altLang="en-US" sz="1200">
                <a:solidFill>
                  <a:schemeClr val="bg1"/>
                </a:solidFill>
              </a:rPr>
              <a:pPr/>
              <a:t>3</a:t>
            </a:fld>
            <a:endParaRPr lang="en-US" altLang="en-US" sz="1200">
              <a:solidFill>
                <a:schemeClr val="bg1"/>
              </a:solidFill>
            </a:endParaRPr>
          </a:p>
        </p:txBody>
      </p:sp>
      <p:pic>
        <p:nvPicPr>
          <p:cNvPr id="1043" name="Picture 19" descr="C:\Documents and Settings\hemaj\Local Settings\Temporary Internet Files\Content.IE5\94AVCMI7\MC900016667[1].wmf">
            <a:extLst>
              <a:ext uri="{FF2B5EF4-FFF2-40B4-BE49-F238E27FC236}">
                <a16:creationId xmlns:a16="http://schemas.microsoft.com/office/drawing/2014/main" id="{803F51E0-376D-4796-8BFC-C7A10F6F61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1676400"/>
            <a:ext cx="1441450" cy="151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7B53A160-CE24-462E-964D-1CC9D0C79840}"/>
              </a:ext>
            </a:extLst>
          </p:cNvPr>
          <p:cNvSpPr txBox="1"/>
          <p:nvPr/>
        </p:nvSpPr>
        <p:spPr>
          <a:xfrm>
            <a:off x="5257800" y="3200400"/>
            <a:ext cx="2438400" cy="5847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16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ysClr val="windowText" lastClr="000000"/>
                </a:solidFill>
                <a:effectLst>
                  <a:reflection blurRad="12700" stA="28000" endPos="45000" dist="1000" dir="5400000" sy="-100000" algn="bl" rotWithShape="0"/>
                </a:effectLst>
                <a:latin typeface="Comic Sans MS" pitchFamily="-97" charset="0"/>
                <a:ea typeface="ＭＳ Ｐゴシック" pitchFamily="-97" charset="-128"/>
              </a:rPr>
              <a:t>Computer Network</a:t>
            </a:r>
          </a:p>
        </p:txBody>
      </p:sp>
      <p:pic>
        <p:nvPicPr>
          <p:cNvPr id="1047" name="Picture 23" descr="C:\Documents and Settings\hemaj\Local Settings\Temporary Internet Files\Content.IE5\QAMRBPPQ\MC900434845[1].png">
            <a:extLst>
              <a:ext uri="{FF2B5EF4-FFF2-40B4-BE49-F238E27FC236}">
                <a16:creationId xmlns:a16="http://schemas.microsoft.com/office/drawing/2014/main" id="{9C2329F6-45B7-4375-AC28-7A6789AD22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2286000"/>
            <a:ext cx="1714500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48" name="Picture 24" descr="C:\Documents and Settings\hemaj\Local Settings\Temporary Internet Files\Content.IE5\6LL7HR2V\MC900197438[1].wmf">
            <a:extLst>
              <a:ext uri="{FF2B5EF4-FFF2-40B4-BE49-F238E27FC236}">
                <a16:creationId xmlns:a16="http://schemas.microsoft.com/office/drawing/2014/main" id="{7B301B48-41ED-4746-844A-81E9D29611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2895600"/>
            <a:ext cx="1447800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CDCF9447-ADCF-4AA1-99F9-69F959EC6AD5}"/>
              </a:ext>
            </a:extLst>
          </p:cNvPr>
          <p:cNvSpPr txBox="1"/>
          <p:nvPr/>
        </p:nvSpPr>
        <p:spPr>
          <a:xfrm>
            <a:off x="1447800" y="3886200"/>
            <a:ext cx="2362200" cy="5847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16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ysClr val="windowText" lastClr="000000"/>
                </a:solidFill>
                <a:effectLst>
                  <a:reflection blurRad="12700" stA="28000" endPos="45000" dist="1000" dir="5400000" sy="-100000" algn="bl" rotWithShape="0"/>
                </a:effectLst>
                <a:latin typeface="Comic Sans MS" pitchFamily="-97" charset="0"/>
                <a:ea typeface="ＭＳ Ｐゴシック" pitchFamily="-97" charset="-128"/>
              </a:rPr>
              <a:t>Storage (Database)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7CF8C9B-F821-4522-8325-E7929939DDDC}"/>
              </a:ext>
            </a:extLst>
          </p:cNvPr>
          <p:cNvSpPr txBox="1"/>
          <p:nvPr/>
        </p:nvSpPr>
        <p:spPr>
          <a:xfrm>
            <a:off x="3962400" y="4495800"/>
            <a:ext cx="1143000" cy="338554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16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ysClr val="windowText" lastClr="000000"/>
                </a:solidFill>
                <a:effectLst>
                  <a:reflection blurRad="12700" stA="28000" endPos="45000" dist="1000" dir="5400000" sy="-100000" algn="bl" rotWithShape="0"/>
                </a:effectLst>
                <a:latin typeface="Comic Sans MS" pitchFamily="-97" charset="0"/>
                <a:ea typeface="ＭＳ Ｐゴシック" pitchFamily="-97" charset="-128"/>
              </a:rPr>
              <a:t>Servers</a:t>
            </a:r>
          </a:p>
        </p:txBody>
      </p:sp>
      <p:pic>
        <p:nvPicPr>
          <p:cNvPr id="1075" name="Picture 51" descr="C:\Documents and Settings\hemaj\Local Settings\Temporary Internet Files\Content.IE5\6LL7HR2V\MC900149562[1].wmf">
            <a:extLst>
              <a:ext uri="{FF2B5EF4-FFF2-40B4-BE49-F238E27FC236}">
                <a16:creationId xmlns:a16="http://schemas.microsoft.com/office/drawing/2014/main" id="{0E925947-6D91-4DD7-AC20-AE933734D4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1600200"/>
            <a:ext cx="1314450" cy="1149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25110ED2-CC72-4E1F-8F2D-63D21B4F42D5}"/>
              </a:ext>
            </a:extLst>
          </p:cNvPr>
          <p:cNvSpPr txBox="1"/>
          <p:nvPr/>
        </p:nvSpPr>
        <p:spPr>
          <a:xfrm>
            <a:off x="1880755" y="1676400"/>
            <a:ext cx="139584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6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ysClr val="windowText" lastClr="000000"/>
                </a:solidFill>
                <a:effectLst>
                  <a:reflection blurRad="12700" stA="28000" endPos="45000" dist="1000" dir="5400000" sy="-100000" algn="bl" rotWithShape="0"/>
                </a:effectLst>
                <a:latin typeface="Comic Sans MS" pitchFamily="-97" charset="0"/>
                <a:ea typeface="ＭＳ Ｐゴシック" pitchFamily="-97" charset="-128"/>
              </a:rPr>
              <a:t>Services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C8D3D3F-2789-4B62-AB23-5CBB45DA4A43}"/>
              </a:ext>
            </a:extLst>
          </p:cNvPr>
          <p:cNvSpPr txBox="1"/>
          <p:nvPr/>
        </p:nvSpPr>
        <p:spPr>
          <a:xfrm>
            <a:off x="3428999" y="1371600"/>
            <a:ext cx="193270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6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ysClr val="windowText" lastClr="000000"/>
                </a:solidFill>
                <a:effectLst>
                  <a:reflection blurRad="12700" stA="28000" endPos="45000" dist="1000" dir="5400000" sy="-100000" algn="bl" rotWithShape="0"/>
                </a:effectLst>
                <a:latin typeface="Comic Sans MS" pitchFamily="-97" charset="0"/>
                <a:ea typeface="ＭＳ Ｐゴシック" pitchFamily="-97" charset="-128"/>
              </a:rPr>
              <a:t>Applications</a:t>
            </a:r>
          </a:p>
        </p:txBody>
      </p:sp>
      <p:sp>
        <p:nvSpPr>
          <p:cNvPr id="10254" name="TextBox 64">
            <a:extLst>
              <a:ext uri="{FF2B5EF4-FFF2-40B4-BE49-F238E27FC236}">
                <a16:creationId xmlns:a16="http://schemas.microsoft.com/office/drawing/2014/main" id="{9391A354-E488-4F76-A2DF-77C2F22C85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5181600"/>
            <a:ext cx="76200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 sz="160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1420F5C-CFA9-4127-9BDC-51BF3DA878D8}"/>
              </a:ext>
            </a:extLst>
          </p:cNvPr>
          <p:cNvCxnSpPr>
            <a:stCxn id="1048" idx="3"/>
          </p:cNvCxnSpPr>
          <p:nvPr/>
        </p:nvCxnSpPr>
        <p:spPr>
          <a:xfrm flipV="1">
            <a:off x="5181600" y="2590800"/>
            <a:ext cx="609600" cy="114300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4DE6E53-170E-4806-9152-050771730268}"/>
              </a:ext>
            </a:extLst>
          </p:cNvPr>
          <p:cNvCxnSpPr>
            <a:endCxn id="1075" idx="3"/>
          </p:cNvCxnSpPr>
          <p:nvPr/>
        </p:nvCxnSpPr>
        <p:spPr>
          <a:xfrm rot="10800000">
            <a:off x="4972050" y="2174875"/>
            <a:ext cx="819150" cy="415925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3ED4B10-C79E-4A19-92E2-D7147774BA00}"/>
              </a:ext>
            </a:extLst>
          </p:cNvPr>
          <p:cNvCxnSpPr>
            <a:cxnSpLocks/>
            <a:endCxn id="60" idx="2"/>
          </p:cNvCxnSpPr>
          <p:nvPr/>
        </p:nvCxnSpPr>
        <p:spPr>
          <a:xfrm flipV="1">
            <a:off x="2438400" y="2014954"/>
            <a:ext cx="140278" cy="347248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994A4DE0-CAE9-48A0-9196-80452945B06B}"/>
              </a:ext>
            </a:extLst>
          </p:cNvPr>
          <p:cNvCxnSpPr/>
          <p:nvPr/>
        </p:nvCxnSpPr>
        <p:spPr>
          <a:xfrm rot="10800000">
            <a:off x="2971800" y="3200400"/>
            <a:ext cx="762000" cy="68580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54D71D0-BF97-4E2B-BD38-A104E7EBF9C1}"/>
              </a:ext>
            </a:extLst>
          </p:cNvPr>
          <p:cNvCxnSpPr/>
          <p:nvPr/>
        </p:nvCxnSpPr>
        <p:spPr>
          <a:xfrm rot="10800000" flipV="1">
            <a:off x="2667000" y="1905000"/>
            <a:ext cx="990600" cy="15240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60" name="TextBox 7">
            <a:extLst>
              <a:ext uri="{FF2B5EF4-FFF2-40B4-BE49-F238E27FC236}">
                <a16:creationId xmlns:a16="http://schemas.microsoft.com/office/drawing/2014/main" id="{53ADDAE4-97B0-4404-B177-2EF748540F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6400800"/>
            <a:ext cx="5708650" cy="230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900">
                <a:solidFill>
                  <a:schemeClr val="bg1"/>
                </a:solidFill>
              </a:rPr>
              <a:t>Adopted from: Effectively and Securely Using the Cloud Computing Paradigm by peter Mell, Tim Grance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55DD4B-B324-4912-B2F5-592F655EF1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4073" y="5109746"/>
            <a:ext cx="8229600" cy="1534970"/>
          </a:xfrm>
        </p:spPr>
        <p:txBody>
          <a:bodyPr/>
          <a:lstStyle/>
          <a:p>
            <a:pPr marL="342882" indent="-342882">
              <a:buFont typeface="Arial" charset="0"/>
              <a:buChar char="•"/>
              <a:defRPr/>
            </a:pPr>
            <a:r>
              <a:rPr lang="en-US" sz="2800" dirty="0"/>
              <a:t>Shared pool of configurable computing resources</a:t>
            </a:r>
          </a:p>
          <a:p>
            <a:pPr marL="342882" indent="-342882">
              <a:buFont typeface="Arial" charset="0"/>
              <a:buChar char="•"/>
              <a:defRPr/>
            </a:pPr>
            <a:r>
              <a:rPr lang="en-US" sz="2800" dirty="0"/>
              <a:t>On-demand network access</a:t>
            </a:r>
          </a:p>
          <a:p>
            <a:pPr marL="342882" indent="-342882">
              <a:buFont typeface="Arial" charset="0"/>
              <a:buChar char="•"/>
              <a:defRPr/>
            </a:pPr>
            <a:r>
              <a:rPr lang="en-US" sz="2800" dirty="0"/>
              <a:t>Provisioned by the Service Provider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500"/>
                                        <p:tgtEl>
                                          <p:spTgt spid="10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500"/>
                                        <p:tgtEl>
                                          <p:spTgt spid="10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9" dur="500"/>
                                        <p:tgtEl>
                                          <p:spTgt spid="1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0" dur="500"/>
                                        <p:tgtEl>
                                          <p:spTgt spid="1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Open platform for developers and system administrators to build and test cloud applications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22" y="3526971"/>
            <a:ext cx="5896587" cy="31786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347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981200"/>
            <a:ext cx="8991600" cy="4060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397819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 –the challenge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362200"/>
            <a:ext cx="8705850" cy="37525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038670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challenge continued</a:t>
            </a: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43200"/>
            <a:ext cx="8829675" cy="3792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617407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762000" y="1219200"/>
            <a:ext cx="7408333" cy="3450696"/>
          </a:xfrm>
        </p:spPr>
        <p:txBody>
          <a:bodyPr/>
          <a:lstStyle/>
          <a:p>
            <a:r>
              <a:rPr lang="en-US" dirty="0"/>
              <a:t>Too many to consider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Looking for all kinds of solutions…</a:t>
            </a:r>
          </a:p>
        </p:txBody>
      </p:sp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981200"/>
            <a:ext cx="7115175" cy="46075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739143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Something called a CONTAINER ----which is the business Docker has created.</a:t>
            </a:r>
          </a:p>
          <a:p>
            <a:endParaRPr lang="en-US" dirty="0"/>
          </a:p>
          <a:p>
            <a:r>
              <a:rPr lang="en-US" dirty="0"/>
              <a:t>Here is an analogy that Docker use’s to let you understand….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ANSWER</a:t>
            </a:r>
          </a:p>
        </p:txBody>
      </p:sp>
    </p:spTree>
    <p:extLst>
      <p:ext uri="{BB962C8B-B14F-4D97-AF65-F5344CB8AC3E}">
        <p14:creationId xmlns:p14="http://schemas.microsoft.com/office/powerpoint/2010/main" val="1610682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Understanding….an analogy</a:t>
            </a:r>
            <a:br>
              <a:rPr lang="en-US" dirty="0"/>
            </a:br>
            <a:r>
              <a:rPr lang="en-US" dirty="0"/>
              <a:t>…cargo transport pre-1960</a:t>
            </a: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71" y="2514600"/>
            <a:ext cx="9178620" cy="4158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1371735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the possibilities</a:t>
            </a: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222" y="1828800"/>
            <a:ext cx="8661792" cy="48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2340797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SOLUTION—shipping containers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503714"/>
            <a:ext cx="8943975" cy="37534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09863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solved the problem</a:t>
            </a:r>
          </a:p>
        </p:txBody>
      </p:sp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2057400"/>
            <a:ext cx="7043738" cy="38264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607251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latin typeface="Arial" charset="0"/>
                <a:ea typeface="ＭＳ Ｐゴシック" charset="-128"/>
              </a:rPr>
              <a:t>Suppose you are Forbes.com</a:t>
            </a:r>
          </a:p>
        </p:txBody>
      </p:sp>
      <p:sp>
        <p:nvSpPr>
          <p:cNvPr id="20482" name="Rectangle 3"/>
          <p:cNvSpPr>
            <a:spLocks noGrp="1"/>
          </p:cNvSpPr>
          <p:nvPr>
            <p:ph sz="half" idx="1"/>
          </p:nvPr>
        </p:nvSpPr>
        <p:spPr>
          <a:xfrm>
            <a:off x="457200" y="1719263"/>
            <a:ext cx="3962400" cy="1633537"/>
          </a:xfrm>
        </p:spPr>
        <p:txBody>
          <a:bodyPr/>
          <a:lstStyle/>
          <a:p>
            <a:pPr eaLnBrk="1" hangingPunct="1"/>
            <a:r>
              <a:rPr lang="en-US" altLang="en-US" dirty="0">
                <a:latin typeface="Arial" charset="0"/>
                <a:ea typeface="ＭＳ Ｐゴシック" charset="-128"/>
              </a:rPr>
              <a:t>You offer on-line real time stock market data</a:t>
            </a:r>
          </a:p>
        </p:txBody>
      </p:sp>
      <p:sp>
        <p:nvSpPr>
          <p:cNvPr id="20483" name="Content Placeholder 20"/>
          <p:cNvSpPr>
            <a:spLocks noGrp="1"/>
          </p:cNvSpPr>
          <p:nvPr>
            <p:ph sz="half" idx="2"/>
          </p:nvPr>
        </p:nvSpPr>
        <p:spPr>
          <a:xfrm>
            <a:off x="4648200" y="1719263"/>
            <a:ext cx="4114800" cy="1404937"/>
          </a:xfrm>
        </p:spPr>
        <p:txBody>
          <a:bodyPr/>
          <a:lstStyle/>
          <a:p>
            <a:pPr eaLnBrk="1" hangingPunct="1"/>
            <a:r>
              <a:rPr lang="en-US" altLang="en-US">
                <a:latin typeface="Arial" charset="0"/>
                <a:ea typeface="ＭＳ Ｐゴシック" charset="-128"/>
              </a:rPr>
              <a:t>Why pay for capacity weekends, overnight?</a:t>
            </a:r>
          </a:p>
          <a:p>
            <a:pPr eaLnBrk="1" hangingPunct="1"/>
            <a:endParaRPr lang="en-US" altLang="en-US">
              <a:latin typeface="Arial" charset="0"/>
              <a:ea typeface="ＭＳ Ｐゴシック" charset="-128"/>
            </a:endParaRPr>
          </a:p>
        </p:txBody>
      </p:sp>
      <p:sp>
        <p:nvSpPr>
          <p:cNvPr id="20484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6CAE7971-5147-8A45-9C70-C9D193BBAB1F}" type="slidenum">
              <a:rPr lang="en-US" altLang="en-US" sz="1000">
                <a:latin typeface="Arial" charset="0"/>
              </a:rPr>
              <a:pPr>
                <a:spcBef>
                  <a:spcPct val="0"/>
                </a:spcBef>
                <a:buFontTx/>
                <a:buNone/>
              </a:pPr>
              <a:t>4</a:t>
            </a:fld>
            <a:endParaRPr lang="en-US" altLang="en-US" sz="1000">
              <a:latin typeface="Arial" charset="0"/>
            </a:endParaRPr>
          </a:p>
        </p:txBody>
      </p:sp>
      <p:grpSp>
        <p:nvGrpSpPr>
          <p:cNvPr id="20485" name="Group 16"/>
          <p:cNvGrpSpPr>
            <a:grpSpLocks/>
          </p:cNvGrpSpPr>
          <p:nvPr/>
        </p:nvGrpSpPr>
        <p:grpSpPr bwMode="auto">
          <a:xfrm>
            <a:off x="2895600" y="3352800"/>
            <a:ext cx="5348288" cy="2771775"/>
            <a:chOff x="2271713" y="2047875"/>
            <a:chExt cx="5348287" cy="2771775"/>
          </a:xfrm>
        </p:grpSpPr>
        <p:pic>
          <p:nvPicPr>
            <p:cNvPr id="20487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71713" y="2047875"/>
              <a:ext cx="4600575" cy="2771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488" name="Text Box 7"/>
            <p:cNvSpPr txBox="1">
              <a:spLocks noChangeArrowheads="1"/>
            </p:cNvSpPr>
            <p:nvPr/>
          </p:nvSpPr>
          <p:spPr bwMode="auto">
            <a:xfrm>
              <a:off x="5638800" y="2133600"/>
              <a:ext cx="1522596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 i="1">
                  <a:solidFill>
                    <a:srgbClr val="0000CC"/>
                  </a:solidFill>
                  <a:latin typeface="Arial" charset="0"/>
                </a:rPr>
                <a:t>9 AM - 5 PM,</a:t>
              </a: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 i="1">
                  <a:solidFill>
                    <a:srgbClr val="0000CC"/>
                  </a:solidFill>
                  <a:latin typeface="Arial" charset="0"/>
                </a:rPr>
                <a:t>M-F</a:t>
              </a:r>
            </a:p>
          </p:txBody>
        </p:sp>
        <p:sp>
          <p:nvSpPr>
            <p:cNvPr id="20489" name="Text Box 8"/>
            <p:cNvSpPr txBox="1">
              <a:spLocks noChangeArrowheads="1"/>
            </p:cNvSpPr>
            <p:nvPr/>
          </p:nvSpPr>
          <p:spPr bwMode="auto">
            <a:xfrm>
              <a:off x="5638800" y="4038600"/>
              <a:ext cx="1981200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 i="1">
                  <a:solidFill>
                    <a:srgbClr val="0000CC"/>
                  </a:solidFill>
                  <a:latin typeface="Arial" charset="0"/>
                </a:rPr>
                <a:t>ALL OTHER </a:t>
              </a: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 i="1">
                  <a:solidFill>
                    <a:srgbClr val="0000CC"/>
                  </a:solidFill>
                  <a:latin typeface="Arial" charset="0"/>
                </a:rPr>
                <a:t>TIMES</a:t>
              </a:r>
            </a:p>
          </p:txBody>
        </p:sp>
      </p:grpSp>
      <p:sp>
        <p:nvSpPr>
          <p:cNvPr id="20486" name="TextBox 21"/>
          <p:cNvSpPr txBox="1">
            <a:spLocks noChangeArrowheads="1"/>
          </p:cNvSpPr>
          <p:nvPr/>
        </p:nvSpPr>
        <p:spPr bwMode="auto">
          <a:xfrm>
            <a:off x="685800" y="4038600"/>
            <a:ext cx="1981200" cy="138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800" b="1">
                <a:latin typeface="Arial" charset="0"/>
              </a:rPr>
              <a:t>Rate of Server Accesses</a:t>
            </a:r>
          </a:p>
        </p:txBody>
      </p:sp>
    </p:spTree>
    <p:extLst>
      <p:ext uri="{BB962C8B-B14F-4D97-AF65-F5344CB8AC3E}">
        <p14:creationId xmlns:p14="http://schemas.microsoft.com/office/powerpoint/2010/main" val="191870956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Today shipping is done with containers</a:t>
            </a: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905000"/>
            <a:ext cx="8839200" cy="4182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7098263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does this container idea translate to our problem</a:t>
            </a: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981200"/>
            <a:ext cx="7115175" cy="46075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6830334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does this container idea translate to our problem—container for code????</a:t>
            </a:r>
          </a:p>
        </p:txBody>
      </p:sp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667000"/>
            <a:ext cx="8951363" cy="37864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9951272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 once run anywhere</a:t>
            </a: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514600"/>
            <a:ext cx="8343900" cy="36224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2552653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Docker supported in many Cloud platforms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667000"/>
            <a:ext cx="8583482" cy="3752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7677759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96166" y="365126"/>
            <a:ext cx="8151668" cy="1325563"/>
          </a:xfrm>
        </p:spPr>
        <p:txBody>
          <a:bodyPr>
            <a:normAutofit/>
          </a:bodyPr>
          <a:lstStyle/>
          <a:p>
            <a:r>
              <a:rPr lang="en-US" dirty="0"/>
              <a:t>How does Docker containers work?</a:t>
            </a:r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804"/>
          <a:stretch/>
        </p:blipFill>
        <p:spPr bwMode="auto">
          <a:xfrm>
            <a:off x="1295400" y="1417382"/>
            <a:ext cx="5638800" cy="5304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7589374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9E7A3A-34F1-4BEE-886E-37AEA92202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US"/>
              <a:t>VM vs. Docker</a:t>
            </a:r>
            <a:endParaRPr lang="en-US" dirty="0"/>
          </a:p>
        </p:txBody>
      </p:sp>
      <p:pic>
        <p:nvPicPr>
          <p:cNvPr id="2050" name="Picture 2" descr="http://www.alloyteam.com/wp-content/uploads/2019/07/2019-07-31-15-40-55.png">
            <a:extLst>
              <a:ext uri="{FF2B5EF4-FFF2-40B4-BE49-F238E27FC236}">
                <a16:creationId xmlns:a16="http://schemas.microsoft.com/office/drawing/2014/main" id="{D5B8FD27-C5E0-4C59-8593-A7FACFB7A5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70954"/>
            <a:ext cx="3782291" cy="4060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www.alloyteam.com/wp-content/uploads/2019/07/2019-07-31-15-41-10.png">
            <a:extLst>
              <a:ext uri="{FF2B5EF4-FFF2-40B4-BE49-F238E27FC236}">
                <a16:creationId xmlns:a16="http://schemas.microsoft.com/office/drawing/2014/main" id="{9742C187-06F9-4C2D-93EB-0C7D398F36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9945" y="2039781"/>
            <a:ext cx="5424055" cy="3929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412759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>
            <a:extLst>
              <a:ext uri="{FF2B5EF4-FFF2-40B4-BE49-F238E27FC236}">
                <a16:creationId xmlns:a16="http://schemas.microsoft.com/office/drawing/2014/main" id="{1F366298-446B-4EA1-928C-F5AE4343B5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36524"/>
            <a:ext cx="7239000" cy="1143000"/>
          </a:xfrm>
        </p:spPr>
        <p:txBody>
          <a:bodyPr/>
          <a:lstStyle/>
          <a:p>
            <a:r>
              <a:rPr lang="en-GB" altLang="en-US" dirty="0"/>
              <a:t>Cloud Storage</a:t>
            </a:r>
          </a:p>
        </p:txBody>
      </p:sp>
      <p:sp>
        <p:nvSpPr>
          <p:cNvPr id="26627" name="Content Placeholder 2">
            <a:extLst>
              <a:ext uri="{FF2B5EF4-FFF2-40B4-BE49-F238E27FC236}">
                <a16:creationId xmlns:a16="http://schemas.microsoft.com/office/drawing/2014/main" id="{90FDD47D-F4EA-4335-BA7A-EB1DE92C61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830763"/>
          </a:xfrm>
        </p:spPr>
        <p:txBody>
          <a:bodyPr>
            <a:normAutofit lnSpcReduction="10000"/>
          </a:bodyPr>
          <a:lstStyle/>
          <a:p>
            <a:r>
              <a:rPr lang="en-GB" altLang="en-US" sz="2800" dirty="0"/>
              <a:t>Several large Web companies are now exploiting the fact that they have data storage capacity that can be hired out to others. </a:t>
            </a:r>
          </a:p>
          <a:p>
            <a:pPr lvl="1"/>
            <a:r>
              <a:rPr lang="en-GB" altLang="en-US" sz="2400" dirty="0"/>
              <a:t>allows data stored remotely to be temporarily cached on desktop computers, mobile phones or other Internet-linked devices. </a:t>
            </a:r>
          </a:p>
          <a:p>
            <a:pPr lvl="1"/>
            <a:endParaRPr lang="en-GB" altLang="en-US" sz="2400" dirty="0"/>
          </a:p>
          <a:p>
            <a:r>
              <a:rPr lang="en-GB" altLang="en-US" sz="2800" dirty="0"/>
              <a:t>Amazon’s Simple Storage Solution (S3)</a:t>
            </a:r>
          </a:p>
          <a:p>
            <a:pPr lvl="1"/>
            <a:r>
              <a:rPr lang="en-AU" altLang="en-US" dirty="0"/>
              <a:t>Unlimited Storage.</a:t>
            </a:r>
          </a:p>
          <a:p>
            <a:pPr lvl="1"/>
            <a:r>
              <a:rPr lang="en-AU" altLang="en-US" dirty="0"/>
              <a:t>Pay for what you use:</a:t>
            </a:r>
          </a:p>
          <a:p>
            <a:pPr lvl="2"/>
            <a:r>
              <a:rPr lang="en-AU" altLang="en-US" dirty="0"/>
              <a:t>$0.20 per </a:t>
            </a:r>
            <a:r>
              <a:rPr lang="en-AU" altLang="en-US" dirty="0" err="1"/>
              <a:t>GByte</a:t>
            </a:r>
            <a:r>
              <a:rPr lang="en-AU" altLang="en-US" dirty="0"/>
              <a:t> of data transferred,</a:t>
            </a:r>
          </a:p>
          <a:p>
            <a:pPr lvl="2"/>
            <a:r>
              <a:rPr lang="en-AU" altLang="en-US" dirty="0"/>
              <a:t>$0.15 per </a:t>
            </a:r>
            <a:r>
              <a:rPr lang="en-AU" altLang="en-US" dirty="0" err="1"/>
              <a:t>GByte</a:t>
            </a:r>
            <a:r>
              <a:rPr lang="en-AU" altLang="en-US" dirty="0"/>
              <a:t>-Month for storage used,</a:t>
            </a:r>
          </a:p>
          <a:p>
            <a:pPr lvl="2"/>
            <a:r>
              <a:rPr lang="en-AU" altLang="en-US" dirty="0"/>
              <a:t>1TBytes, 40,000 downloads in 24 hours - $200</a:t>
            </a:r>
            <a:endParaRPr lang="en-US" altLang="en-US" dirty="0">
              <a:ea typeface="ＭＳ Ｐゴシック" panose="020B0600070205080204" pitchFamily="34" charset="-128"/>
            </a:endParaRPr>
          </a:p>
        </p:txBody>
      </p:sp>
      <p:sp>
        <p:nvSpPr>
          <p:cNvPr id="26628" name="Slide Number Placeholder 4">
            <a:extLst>
              <a:ext uri="{FF2B5EF4-FFF2-40B4-BE49-F238E27FC236}">
                <a16:creationId xmlns:a16="http://schemas.microsoft.com/office/drawing/2014/main" id="{71517EA9-0849-4271-8D02-2A89BD89045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fld id="{C4B54B7C-BDE7-4805-B33A-3854F2355636}" type="slidenum">
              <a:rPr lang="en-GB" altLang="en-US" sz="1200">
                <a:solidFill>
                  <a:schemeClr val="bg1"/>
                </a:solidFill>
              </a:rPr>
              <a:pPr/>
              <a:t>47</a:t>
            </a:fld>
            <a:endParaRPr lang="en-GB" altLang="en-US" sz="120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>
            <a:extLst>
              <a:ext uri="{FF2B5EF4-FFF2-40B4-BE49-F238E27FC236}">
                <a16:creationId xmlns:a16="http://schemas.microsoft.com/office/drawing/2014/main" id="{055BB5F6-8BAC-46D7-A52C-DD6BA24F579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7239000" cy="1143000"/>
          </a:xfrm>
        </p:spPr>
        <p:txBody>
          <a:bodyPr/>
          <a:lstStyle/>
          <a:p>
            <a:r>
              <a:rPr lang="en-AU" altLang="en-US" dirty="0"/>
              <a:t>Utility Computing – EC2</a:t>
            </a:r>
          </a:p>
        </p:txBody>
      </p:sp>
      <p:sp>
        <p:nvSpPr>
          <p:cNvPr id="28675" name="Rectangle 3">
            <a:extLst>
              <a:ext uri="{FF2B5EF4-FFF2-40B4-BE49-F238E27FC236}">
                <a16:creationId xmlns:a16="http://schemas.microsoft.com/office/drawing/2014/main" id="{386E5D72-C7D7-4831-B0D9-DF091059FF4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1295400"/>
            <a:ext cx="8229600" cy="4830763"/>
          </a:xfrm>
        </p:spPr>
        <p:txBody>
          <a:bodyPr/>
          <a:lstStyle/>
          <a:p>
            <a:r>
              <a:rPr lang="en-AU" altLang="en-US" sz="2400" dirty="0"/>
              <a:t>Amazon Elastic Compute Cloud (EC2):</a:t>
            </a:r>
          </a:p>
          <a:p>
            <a:pPr lvl="1"/>
            <a:r>
              <a:rPr lang="en-AU" altLang="en-US" sz="2200" dirty="0"/>
              <a:t>Elastic, marshal 1 to 100+ PCs via WS,</a:t>
            </a:r>
          </a:p>
          <a:p>
            <a:pPr lvl="1"/>
            <a:r>
              <a:rPr lang="en-AU" altLang="en-US" sz="2200" dirty="0"/>
              <a:t>Machine Specs</a:t>
            </a:r>
            <a:r>
              <a:rPr lang="en-US" altLang="en-US" sz="2200" dirty="0"/>
              <a:t>…,</a:t>
            </a:r>
            <a:endParaRPr lang="en-AU" altLang="en-US" sz="2200" dirty="0"/>
          </a:p>
          <a:p>
            <a:pPr lvl="1"/>
            <a:r>
              <a:rPr lang="en-AU" altLang="en-US" sz="2200" dirty="0"/>
              <a:t>Fairly cheap!</a:t>
            </a:r>
          </a:p>
          <a:p>
            <a:r>
              <a:rPr lang="en-AU" altLang="en-US" sz="2400" dirty="0"/>
              <a:t>Powered by Xen – a Virtual Machine:</a:t>
            </a:r>
          </a:p>
          <a:p>
            <a:pPr lvl="1"/>
            <a:r>
              <a:rPr lang="en-AU" altLang="en-US" sz="2000" dirty="0"/>
              <a:t>Different from </a:t>
            </a:r>
            <a:r>
              <a:rPr lang="en-AU" altLang="en-US" sz="2000" dirty="0" err="1"/>
              <a:t>Vmware</a:t>
            </a:r>
            <a:r>
              <a:rPr lang="en-AU" altLang="en-US" sz="2000" dirty="0"/>
              <a:t> and VPC as uses “para-virtualization” where the guest OS is modified to use special hyper-calls:</a:t>
            </a:r>
          </a:p>
          <a:p>
            <a:pPr lvl="1"/>
            <a:r>
              <a:rPr lang="en-AU" altLang="en-US" sz="2000" dirty="0"/>
              <a:t>Hardware contributions by Intel (VT-x/Vanderpool) and AMD (AMD-V).</a:t>
            </a:r>
          </a:p>
          <a:p>
            <a:pPr lvl="1"/>
            <a:r>
              <a:rPr lang="en-AU" altLang="en-US" sz="2000" dirty="0"/>
              <a:t>Supports “Live Migration” of a virtual machine between hosts.</a:t>
            </a:r>
          </a:p>
          <a:p>
            <a:r>
              <a:rPr lang="en-US" altLang="en-US" sz="2400" dirty="0"/>
              <a:t>Linux, Windows, </a:t>
            </a:r>
            <a:r>
              <a:rPr lang="en-US" altLang="en-US" sz="2400" dirty="0" err="1"/>
              <a:t>OpenSolaris</a:t>
            </a:r>
            <a:endParaRPr lang="en-US" altLang="en-US" sz="2400" dirty="0"/>
          </a:p>
          <a:p>
            <a:r>
              <a:rPr lang="en-US" altLang="en-US" sz="2400" dirty="0"/>
              <a:t>Management Console</a:t>
            </a:r>
            <a:endParaRPr lang="en-AU" altLang="en-US" sz="2400" dirty="0"/>
          </a:p>
          <a:p>
            <a:pPr lvl="2"/>
            <a:endParaRPr lang="en-AU" altLang="en-US" sz="1800" dirty="0"/>
          </a:p>
        </p:txBody>
      </p:sp>
      <p:sp>
        <p:nvSpPr>
          <p:cNvPr id="28676" name="Slide Number Placeholder 4">
            <a:extLst>
              <a:ext uri="{FF2B5EF4-FFF2-40B4-BE49-F238E27FC236}">
                <a16:creationId xmlns:a16="http://schemas.microsoft.com/office/drawing/2014/main" id="{75F8E13C-324F-4EAD-9700-89F44EB0BC9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fld id="{E174AC2D-CF0F-4BD2-A835-9E75E833D3C9}" type="slidenum">
              <a:rPr lang="en-GB" altLang="en-US" sz="1200">
                <a:solidFill>
                  <a:schemeClr val="bg1"/>
                </a:solidFill>
              </a:rPr>
              <a:pPr/>
              <a:t>48</a:t>
            </a:fld>
            <a:endParaRPr lang="en-GB" altLang="en-US" sz="120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>
            <a:extLst>
              <a:ext uri="{FF2B5EF4-FFF2-40B4-BE49-F238E27FC236}">
                <a16:creationId xmlns:a16="http://schemas.microsoft.com/office/drawing/2014/main" id="{785191A9-7AA2-4F7A-BC23-F9B57DC6F8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254" y="152400"/>
            <a:ext cx="7239000" cy="1143000"/>
          </a:xfrm>
        </p:spPr>
        <p:txBody>
          <a:bodyPr/>
          <a:lstStyle/>
          <a:p>
            <a:r>
              <a:rPr lang="en-GB" altLang="en-US" dirty="0"/>
              <a:t>Opportunities</a:t>
            </a:r>
          </a:p>
        </p:txBody>
      </p:sp>
      <p:sp>
        <p:nvSpPr>
          <p:cNvPr id="30723" name="Content Placeholder 2">
            <a:extLst>
              <a:ext uri="{FF2B5EF4-FFF2-40B4-BE49-F238E27FC236}">
                <a16:creationId xmlns:a16="http://schemas.microsoft.com/office/drawing/2014/main" id="{1D635058-7F12-4C4C-A7DC-EB505F5E40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95400"/>
            <a:ext cx="7845136" cy="4830763"/>
          </a:xfrm>
        </p:spPr>
        <p:txBody>
          <a:bodyPr/>
          <a:lstStyle/>
          <a:p>
            <a:r>
              <a:rPr lang="en-GB" altLang="en-US" sz="2800" dirty="0"/>
              <a:t>The use of the cloud provides a number of opportunities: </a:t>
            </a:r>
          </a:p>
          <a:p>
            <a:pPr lvl="1"/>
            <a:r>
              <a:rPr lang="en-GB" altLang="en-US" sz="2400" dirty="0"/>
              <a:t>It enables services to be used without any understanding of their infrastructure.</a:t>
            </a:r>
          </a:p>
          <a:p>
            <a:pPr lvl="1"/>
            <a:r>
              <a:rPr lang="en-GB" altLang="en-US" sz="2400" dirty="0"/>
              <a:t>Cloud computing works using economies of scale:</a:t>
            </a:r>
          </a:p>
          <a:p>
            <a:pPr lvl="2"/>
            <a:r>
              <a:rPr lang="en-GB" altLang="en-US" sz="2000" dirty="0"/>
              <a:t>It potentially lowers the outlay expense for start up companies, as they would no longer need to buy their own software or servers. </a:t>
            </a:r>
          </a:p>
          <a:p>
            <a:pPr lvl="2"/>
            <a:r>
              <a:rPr lang="en-GB" altLang="en-US" sz="2000" dirty="0"/>
              <a:t>Cost would be by on-demand pricing. </a:t>
            </a:r>
          </a:p>
          <a:p>
            <a:pPr lvl="2"/>
            <a:r>
              <a:rPr lang="en-GB" altLang="en-US" sz="2000" dirty="0"/>
              <a:t>Vendors and Service providers claim costs by establishing an ongoing revenue stream.</a:t>
            </a:r>
          </a:p>
          <a:p>
            <a:pPr lvl="1"/>
            <a:r>
              <a:rPr lang="en-GB" altLang="en-US" sz="2400" dirty="0"/>
              <a:t>Data and services are stored remotely but accessible from “anywhere”. </a:t>
            </a:r>
          </a:p>
        </p:txBody>
      </p:sp>
      <p:sp>
        <p:nvSpPr>
          <p:cNvPr id="30724" name="Slide Number Placeholder 4">
            <a:extLst>
              <a:ext uri="{FF2B5EF4-FFF2-40B4-BE49-F238E27FC236}">
                <a16:creationId xmlns:a16="http://schemas.microsoft.com/office/drawing/2014/main" id="{55F7F346-AC2A-4573-A628-6E181505E15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fld id="{DE0C57D3-D714-4D13-AA7C-1E5E7EEAB06B}" type="slidenum">
              <a:rPr lang="en-GB" altLang="en-US" sz="1200">
                <a:solidFill>
                  <a:schemeClr val="bg1"/>
                </a:solidFill>
              </a:rPr>
              <a:pPr/>
              <a:t>49</a:t>
            </a:fld>
            <a:endParaRPr lang="en-GB" altLang="en-US" sz="120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F9A3063-B556-384E-9016-86595AAB215E}" type="slidenum">
              <a:rPr lang="en-US" altLang="en-US" sz="1000">
                <a:latin typeface="Arial" charset="0"/>
              </a:rPr>
              <a:pPr>
                <a:spcBef>
                  <a:spcPct val="0"/>
                </a:spcBef>
                <a:buFontTx/>
                <a:buNone/>
              </a:pPr>
              <a:t>5</a:t>
            </a:fld>
            <a:endParaRPr lang="en-US" altLang="en-US" sz="1000">
              <a:latin typeface="Arial" charset="0"/>
            </a:endParaRPr>
          </a:p>
        </p:txBody>
      </p:sp>
      <p:sp>
        <p:nvSpPr>
          <p:cNvPr id="21506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latin typeface="Arial" charset="0"/>
                <a:ea typeface="ＭＳ Ｐゴシック" charset="-128"/>
              </a:rPr>
              <a:t>Forbes' Solution</a:t>
            </a:r>
          </a:p>
        </p:txBody>
      </p:sp>
      <p:sp>
        <p:nvSpPr>
          <p:cNvPr id="21507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latin typeface="Arial" charset="0"/>
                <a:ea typeface="ＭＳ Ｐゴシック" charset="-128"/>
              </a:rPr>
              <a:t>Host the web site in Amazon's EC2 </a:t>
            </a:r>
            <a:r>
              <a:rPr lang="en-US" altLang="en-US" i="1">
                <a:latin typeface="Arial" charset="0"/>
                <a:ea typeface="ＭＳ Ｐゴシック" charset="-128"/>
              </a:rPr>
              <a:t>Elastic Compute Cloud</a:t>
            </a:r>
          </a:p>
          <a:p>
            <a:pPr eaLnBrk="1" hangingPunct="1"/>
            <a:r>
              <a:rPr lang="en-US" altLang="en-US">
                <a:latin typeface="Arial" charset="0"/>
                <a:ea typeface="ＭＳ Ｐゴシック" charset="-128"/>
              </a:rPr>
              <a:t>Provision new servers every day, and deprovision them every night</a:t>
            </a:r>
          </a:p>
          <a:p>
            <a:pPr eaLnBrk="1" hangingPunct="1"/>
            <a:r>
              <a:rPr lang="en-US" altLang="en-US">
                <a:latin typeface="Arial" charset="0"/>
                <a:ea typeface="ＭＳ Ｐゴシック" charset="-128"/>
              </a:rPr>
              <a:t>Pay just $0.10* per server per hour</a:t>
            </a:r>
          </a:p>
          <a:p>
            <a:pPr lvl="1" eaLnBrk="1" hangingPunct="1"/>
            <a:r>
              <a:rPr lang="en-US" altLang="en-US">
                <a:latin typeface="Arial" charset="0"/>
                <a:ea typeface="ＭＳ Ｐゴシック" charset="-128"/>
              </a:rPr>
              <a:t>* more for higher capacity servers</a:t>
            </a:r>
          </a:p>
          <a:p>
            <a:pPr eaLnBrk="1" hangingPunct="1"/>
            <a:r>
              <a:rPr lang="en-US" altLang="en-US">
                <a:latin typeface="Arial" charset="0"/>
                <a:ea typeface="ＭＳ Ｐゴシック" charset="-128"/>
              </a:rPr>
              <a:t>Let Amazon worry about the hardware!</a:t>
            </a:r>
          </a:p>
        </p:txBody>
      </p:sp>
    </p:spTree>
    <p:extLst>
      <p:ext uri="{BB962C8B-B14F-4D97-AF65-F5344CB8AC3E}">
        <p14:creationId xmlns:p14="http://schemas.microsoft.com/office/powerpoint/2010/main" val="113713156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1">
            <a:extLst>
              <a:ext uri="{FF2B5EF4-FFF2-40B4-BE49-F238E27FC236}">
                <a16:creationId xmlns:a16="http://schemas.microsoft.com/office/drawing/2014/main" id="{9C4A9453-4055-4A5B-B650-95AB862C59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36524"/>
            <a:ext cx="7239000" cy="942109"/>
          </a:xfrm>
        </p:spPr>
        <p:txBody>
          <a:bodyPr/>
          <a:lstStyle/>
          <a:p>
            <a:r>
              <a:rPr lang="en-GB" altLang="en-US" dirty="0"/>
              <a:t>Challenges</a:t>
            </a:r>
          </a:p>
        </p:txBody>
      </p:sp>
      <p:sp>
        <p:nvSpPr>
          <p:cNvPr id="32771" name="Content Placeholder 2">
            <a:extLst>
              <a:ext uri="{FF2B5EF4-FFF2-40B4-BE49-F238E27FC236}">
                <a16:creationId xmlns:a16="http://schemas.microsoft.com/office/drawing/2014/main" id="{143996AA-E785-4F44-9CCF-2D17BFEAFE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25538"/>
            <a:ext cx="8229600" cy="5316826"/>
          </a:xfrm>
        </p:spPr>
        <p:txBody>
          <a:bodyPr>
            <a:normAutofit fontScale="92500" lnSpcReduction="10000"/>
          </a:bodyPr>
          <a:lstStyle/>
          <a:p>
            <a:r>
              <a:rPr lang="en-GB" altLang="en-US" dirty="0"/>
              <a:t>In parallel there has been backlash against cloud computing:</a:t>
            </a:r>
          </a:p>
          <a:p>
            <a:pPr lvl="1"/>
            <a:r>
              <a:rPr lang="en-GB" altLang="en-US" dirty="0"/>
              <a:t>Use of cloud computing means dependence on others and that could possibly limit flexibility and innovation:</a:t>
            </a:r>
          </a:p>
          <a:p>
            <a:pPr lvl="2"/>
            <a:r>
              <a:rPr lang="en-GB" altLang="en-US" dirty="0"/>
              <a:t>The others are likely become the bigger Internet companies like Google and IBM, who may monopolise the market. </a:t>
            </a:r>
          </a:p>
          <a:p>
            <a:pPr lvl="2"/>
            <a:r>
              <a:rPr lang="en-GB" altLang="en-US" dirty="0"/>
              <a:t>Some argue that this use of supercomputers is a return to the time of mainframe computing that the PC was a reaction against.</a:t>
            </a:r>
          </a:p>
          <a:p>
            <a:pPr lvl="1"/>
            <a:r>
              <a:rPr lang="en-GB" altLang="en-US" dirty="0"/>
              <a:t>Security could prove to be a big issue:</a:t>
            </a:r>
          </a:p>
          <a:p>
            <a:pPr lvl="2"/>
            <a:r>
              <a:rPr lang="en-GB" altLang="en-US" dirty="0"/>
              <a:t>It is still unclear how safe out-sourced data is and when using these services ownership of data is not always clear.</a:t>
            </a:r>
          </a:p>
          <a:p>
            <a:pPr lvl="1"/>
            <a:r>
              <a:rPr lang="en-GB" altLang="en-US" dirty="0"/>
              <a:t>There are also issues relating to policy and access: </a:t>
            </a:r>
          </a:p>
          <a:p>
            <a:pPr lvl="2"/>
            <a:r>
              <a:rPr lang="en-GB" altLang="en-US" dirty="0"/>
              <a:t>If your data is stored abroad whose policy do you adhere to? </a:t>
            </a:r>
          </a:p>
          <a:p>
            <a:pPr lvl="2"/>
            <a:r>
              <a:rPr lang="en-GB" altLang="en-US" dirty="0"/>
              <a:t>What happens if the remote server goes down? </a:t>
            </a:r>
          </a:p>
          <a:p>
            <a:pPr lvl="2"/>
            <a:r>
              <a:rPr lang="en-GB" altLang="en-US" dirty="0"/>
              <a:t>How will you then access files? </a:t>
            </a:r>
          </a:p>
          <a:p>
            <a:pPr lvl="2"/>
            <a:r>
              <a:rPr lang="en-GB" altLang="en-US" dirty="0"/>
              <a:t>There have been cases of users being locked out of accounts and losing access to data.</a:t>
            </a:r>
          </a:p>
          <a:p>
            <a:endParaRPr lang="en-GB" altLang="en-US" sz="2400" dirty="0"/>
          </a:p>
        </p:txBody>
      </p:sp>
      <p:sp>
        <p:nvSpPr>
          <p:cNvPr id="31748" name="Slide Number Placeholder 4">
            <a:extLst>
              <a:ext uri="{FF2B5EF4-FFF2-40B4-BE49-F238E27FC236}">
                <a16:creationId xmlns:a16="http://schemas.microsoft.com/office/drawing/2014/main" id="{03AC3BC7-018E-4497-91A2-8A4323D77F3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fld id="{C9D56E7D-89D6-4352-B11C-0AA343E13F6D}" type="slidenum">
              <a:rPr lang="en-GB" altLang="en-US" sz="1200">
                <a:solidFill>
                  <a:schemeClr val="bg1"/>
                </a:solidFill>
              </a:rPr>
              <a:pPr/>
              <a:t>50</a:t>
            </a:fld>
            <a:endParaRPr lang="en-GB" altLang="en-US" sz="120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>
            <a:extLst>
              <a:ext uri="{FF2B5EF4-FFF2-40B4-BE49-F238E27FC236}">
                <a16:creationId xmlns:a16="http://schemas.microsoft.com/office/drawing/2014/main" id="{0D493FB6-2CD0-4671-8ED2-41D9A0B70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08815"/>
            <a:ext cx="7239000" cy="1143000"/>
          </a:xfrm>
        </p:spPr>
        <p:txBody>
          <a:bodyPr/>
          <a:lstStyle/>
          <a:p>
            <a:r>
              <a:rPr lang="en-GB" altLang="en-US" dirty="0"/>
              <a:t>Cloud Summary</a:t>
            </a:r>
          </a:p>
        </p:txBody>
      </p:sp>
      <p:sp>
        <p:nvSpPr>
          <p:cNvPr id="7171" name="Content Placeholder 2">
            <a:extLst>
              <a:ext uri="{FF2B5EF4-FFF2-40B4-BE49-F238E27FC236}">
                <a16:creationId xmlns:a16="http://schemas.microsoft.com/office/drawing/2014/main" id="{0B8ACF9B-7AB0-4446-B0F6-0CDAEE1C84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830763"/>
          </a:xfrm>
        </p:spPr>
        <p:txBody>
          <a:bodyPr/>
          <a:lstStyle/>
          <a:p>
            <a:r>
              <a:rPr lang="en-GB" altLang="en-US" sz="2800" dirty="0"/>
              <a:t>Cloud computing is an umbrella term used to refer to Internet based development and services</a:t>
            </a:r>
          </a:p>
          <a:p>
            <a:endParaRPr lang="en-GB" altLang="en-US" sz="2800" dirty="0"/>
          </a:p>
          <a:p>
            <a:r>
              <a:rPr lang="en-GB" altLang="en-US" sz="2800" dirty="0"/>
              <a:t>A number of characteristics define cloud data, applications services and infrastructure:</a:t>
            </a:r>
          </a:p>
          <a:p>
            <a:pPr lvl="1"/>
            <a:r>
              <a:rPr lang="en-GB" altLang="en-US" sz="2400" b="1" dirty="0"/>
              <a:t>Remotely hosted</a:t>
            </a:r>
            <a:r>
              <a:rPr lang="en-GB" altLang="en-US" sz="2400" dirty="0"/>
              <a:t>: Services or data are hosted on remote infrastructure. </a:t>
            </a:r>
          </a:p>
          <a:p>
            <a:pPr lvl="1"/>
            <a:r>
              <a:rPr lang="en-GB" altLang="en-US" sz="2400" b="1" dirty="0"/>
              <a:t>Ubiquitous</a:t>
            </a:r>
            <a:r>
              <a:rPr lang="en-GB" altLang="en-US" sz="2400" dirty="0"/>
              <a:t>: Services or data are available from anywhere.</a:t>
            </a:r>
          </a:p>
          <a:p>
            <a:pPr lvl="1"/>
            <a:r>
              <a:rPr lang="en-GB" altLang="en-US" sz="2400" b="1" dirty="0"/>
              <a:t>Commodified</a:t>
            </a:r>
            <a:r>
              <a:rPr lang="en-GB" altLang="en-US" sz="2400" dirty="0"/>
              <a:t>: The result is a utility computing model similar to traditional that of traditional utilities, like gas and electricity - you pay for what you would want!</a:t>
            </a:r>
          </a:p>
          <a:p>
            <a:endParaRPr lang="en-GB" altLang="en-US" sz="2800" dirty="0"/>
          </a:p>
        </p:txBody>
      </p:sp>
      <p:sp>
        <p:nvSpPr>
          <p:cNvPr id="8196" name="Slide Number Placeholder 4">
            <a:extLst>
              <a:ext uri="{FF2B5EF4-FFF2-40B4-BE49-F238E27FC236}">
                <a16:creationId xmlns:a16="http://schemas.microsoft.com/office/drawing/2014/main" id="{3A8DA39F-CA93-41AF-91EA-4AF353732F2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fld id="{D5DEB678-2989-4A32-B687-D7222C85C549}" type="slidenum">
              <a:rPr lang="en-GB" altLang="en-US" sz="1200">
                <a:solidFill>
                  <a:schemeClr val="bg1"/>
                </a:solidFill>
              </a:rPr>
              <a:pPr/>
              <a:t>51</a:t>
            </a:fld>
            <a:endParaRPr lang="en-GB" altLang="en-US" sz="120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4800" dirty="0"/>
          </a:p>
          <a:p>
            <a:pPr marL="0" indent="0" algn="ctr">
              <a:buNone/>
            </a:pPr>
            <a:r>
              <a:rPr lang="en-US" sz="4800" dirty="0">
                <a:solidFill>
                  <a:srgbClr val="FF0000"/>
                </a:solidFill>
              </a:rPr>
              <a:t>Storage Area Network (SAN)</a:t>
            </a:r>
          </a:p>
        </p:txBody>
      </p:sp>
    </p:spTree>
    <p:extLst>
      <p:ext uri="{BB962C8B-B14F-4D97-AF65-F5344CB8AC3E}">
        <p14:creationId xmlns:p14="http://schemas.microsoft.com/office/powerpoint/2010/main" val="303162704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>
            <a:extLst>
              <a:ext uri="{FF2B5EF4-FFF2-40B4-BE49-F238E27FC236}">
                <a16:creationId xmlns:a16="http://schemas.microsoft.com/office/drawing/2014/main" id="{54474F7D-134D-4A75-AFC1-6AB190D0F51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What is SAN about</a:t>
            </a:r>
          </a:p>
        </p:txBody>
      </p:sp>
      <p:sp>
        <p:nvSpPr>
          <p:cNvPr id="29699" name="Rectangle 3">
            <a:extLst>
              <a:ext uri="{FF2B5EF4-FFF2-40B4-BE49-F238E27FC236}">
                <a16:creationId xmlns:a16="http://schemas.microsoft.com/office/drawing/2014/main" id="{503432F7-FBF9-48E9-B642-6F95F8CA9F5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Data is Asset</a:t>
            </a:r>
          </a:p>
          <a:p>
            <a:r>
              <a:rPr lang="en-US" altLang="en-US"/>
              <a:t>How to Store Data?</a:t>
            </a:r>
          </a:p>
          <a:p>
            <a:r>
              <a:rPr lang="en-US" altLang="en-US"/>
              <a:t>How to Access Data?</a:t>
            </a:r>
          </a:p>
          <a:p>
            <a:r>
              <a:rPr lang="en-US" altLang="en-US"/>
              <a:t>How to Manage Data Storage?</a:t>
            </a:r>
          </a:p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5801804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1026">
            <a:extLst>
              <a:ext uri="{FF2B5EF4-FFF2-40B4-BE49-F238E27FC236}">
                <a16:creationId xmlns:a16="http://schemas.microsoft.com/office/drawing/2014/main" id="{0B4CF6A1-72D3-489C-ADBE-FD18A1BAEF3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Evolution in Storage Architecture</a:t>
            </a:r>
          </a:p>
        </p:txBody>
      </p:sp>
      <p:pic>
        <p:nvPicPr>
          <p:cNvPr id="15363" name="Picture 1027" descr="C:\jie feng\san-14.jpg">
            <a:extLst>
              <a:ext uri="{FF2B5EF4-FFF2-40B4-BE49-F238E27FC236}">
                <a16:creationId xmlns:a16="http://schemas.microsoft.com/office/drawing/2014/main" id="{2A00A266-80FA-4F0A-A43C-1EF51F5050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2057400"/>
            <a:ext cx="8001000" cy="426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358736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>
            <a:extLst>
              <a:ext uri="{FF2B5EF4-FFF2-40B4-BE49-F238E27FC236}">
                <a16:creationId xmlns:a16="http://schemas.microsoft.com/office/drawing/2014/main" id="{35F96D72-C4F8-4DBA-8A2F-16A110D6EF0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Problem we are facing</a:t>
            </a:r>
          </a:p>
        </p:txBody>
      </p:sp>
      <p:sp>
        <p:nvSpPr>
          <p:cNvPr id="30723" name="Rectangle 3">
            <a:extLst>
              <a:ext uri="{FF2B5EF4-FFF2-40B4-BE49-F238E27FC236}">
                <a16:creationId xmlns:a16="http://schemas.microsoft.com/office/drawing/2014/main" id="{7460F41E-98D9-4B13-8754-ED5176050F2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Scalability --Rapidly growing data volume</a:t>
            </a:r>
          </a:p>
          <a:p>
            <a:r>
              <a:rPr lang="en-US" altLang="en-US"/>
              <a:t>Connectivity --Distributed data sharing</a:t>
            </a:r>
          </a:p>
          <a:p>
            <a:r>
              <a:rPr lang="en-US" altLang="en-US"/>
              <a:t>24/7 availability, no single point failure</a:t>
            </a:r>
          </a:p>
          <a:p>
            <a:r>
              <a:rPr lang="en-US" altLang="en-US"/>
              <a:t>High performance</a:t>
            </a:r>
          </a:p>
          <a:p>
            <a:r>
              <a:rPr lang="en-US" altLang="en-US"/>
              <a:t>Easy management</a:t>
            </a:r>
          </a:p>
          <a:p>
            <a:endParaRPr lang="en-US" altLang="en-US"/>
          </a:p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8931405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2727342F-5EE5-4842-8FD6-07FC2DBF7F5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Server-Attached Storage (SAS)</a:t>
            </a:r>
          </a:p>
        </p:txBody>
      </p:sp>
      <p:pic>
        <p:nvPicPr>
          <p:cNvPr id="6148" name="Picture 4" descr="C:\jie feng\san-8.jpg">
            <a:extLst>
              <a:ext uri="{FF2B5EF4-FFF2-40B4-BE49-F238E27FC236}">
                <a16:creationId xmlns:a16="http://schemas.microsoft.com/office/drawing/2014/main" id="{617BF576-5F88-40C4-96E7-BF8510BA68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905000"/>
            <a:ext cx="8001000" cy="449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140790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>
            <a:extLst>
              <a:ext uri="{FF2B5EF4-FFF2-40B4-BE49-F238E27FC236}">
                <a16:creationId xmlns:a16="http://schemas.microsoft.com/office/drawing/2014/main" id="{A16FD036-607C-4F2B-A99C-4F57B76C971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SAS -- How to Share Data</a:t>
            </a:r>
          </a:p>
        </p:txBody>
      </p:sp>
      <p:sp>
        <p:nvSpPr>
          <p:cNvPr id="33795" name="Rectangle 3">
            <a:extLst>
              <a:ext uri="{FF2B5EF4-FFF2-40B4-BE49-F238E27FC236}">
                <a16:creationId xmlns:a16="http://schemas.microsoft.com/office/drawing/2014/main" id="{88DFFA9F-A155-4404-98AC-AED15E50774C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628649" y="1825625"/>
            <a:ext cx="7184491" cy="1913456"/>
          </a:xfrm>
        </p:spPr>
        <p:txBody>
          <a:bodyPr/>
          <a:lstStyle/>
          <a:p>
            <a:r>
              <a:rPr lang="en-US" altLang="en-US" sz="2800" dirty="0"/>
              <a:t>Each server has its own data copy</a:t>
            </a:r>
          </a:p>
          <a:p>
            <a:pPr lvl="1"/>
            <a:r>
              <a:rPr lang="en-US" altLang="en-US" dirty="0"/>
              <a:t>S</a:t>
            </a:r>
            <a:r>
              <a:rPr lang="en-US" altLang="en-US" sz="2400" dirty="0"/>
              <a:t>calability: Poor</a:t>
            </a:r>
          </a:p>
          <a:p>
            <a:pPr lvl="1"/>
            <a:r>
              <a:rPr lang="en-US" altLang="en-US" dirty="0"/>
              <a:t>M</a:t>
            </a:r>
            <a:r>
              <a:rPr lang="en-US" altLang="en-US" sz="2400" dirty="0"/>
              <a:t>anagement: how to keep data sync?</a:t>
            </a:r>
          </a:p>
          <a:p>
            <a:pPr lvl="1"/>
            <a:r>
              <a:rPr lang="en-US" altLang="en-US" sz="2400" dirty="0"/>
              <a:t>Connectivity: N/A</a:t>
            </a:r>
          </a:p>
        </p:txBody>
      </p:sp>
      <p:sp>
        <p:nvSpPr>
          <p:cNvPr id="33796" name="Rectangle 4">
            <a:extLst>
              <a:ext uri="{FF2B5EF4-FFF2-40B4-BE49-F238E27FC236}">
                <a16:creationId xmlns:a16="http://schemas.microsoft.com/office/drawing/2014/main" id="{398A1EAC-7C82-4DDD-B0E6-9698F29DBC37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628649" y="4001294"/>
            <a:ext cx="7027752" cy="2402343"/>
          </a:xfrm>
        </p:spPr>
        <p:txBody>
          <a:bodyPr/>
          <a:lstStyle/>
          <a:p>
            <a:r>
              <a:rPr lang="en-US" altLang="en-US" sz="2800" dirty="0"/>
              <a:t>One copy sharing</a:t>
            </a:r>
          </a:p>
          <a:p>
            <a:pPr lvl="1"/>
            <a:r>
              <a:rPr lang="en-US" altLang="en-US" sz="2400" dirty="0"/>
              <a:t>single point failure</a:t>
            </a:r>
          </a:p>
          <a:p>
            <a:pPr lvl="1"/>
            <a:r>
              <a:rPr lang="en-US" altLang="en-US" sz="2400" dirty="0"/>
              <a:t>how to make back up without affecting service?</a:t>
            </a:r>
          </a:p>
          <a:p>
            <a:pPr lvl="1"/>
            <a:r>
              <a:rPr lang="en-US" altLang="en-US" sz="2400" dirty="0"/>
              <a:t>System dependent</a:t>
            </a:r>
          </a:p>
          <a:p>
            <a:pPr lvl="1"/>
            <a:endParaRPr lang="en-US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8715088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>
            <a:extLst>
              <a:ext uri="{FF2B5EF4-FFF2-40B4-BE49-F238E27FC236}">
                <a16:creationId xmlns:a16="http://schemas.microsoft.com/office/drawing/2014/main" id="{E96C40F5-416C-4144-BF99-ED15DC7EF2B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Network-Attached Storage (NAS)</a:t>
            </a:r>
          </a:p>
        </p:txBody>
      </p:sp>
      <p:sp>
        <p:nvSpPr>
          <p:cNvPr id="10243" name="Rectangle 3">
            <a:extLst>
              <a:ext uri="{FF2B5EF4-FFF2-40B4-BE49-F238E27FC236}">
                <a16:creationId xmlns:a16="http://schemas.microsoft.com/office/drawing/2014/main" id="{C715A699-2BA9-4190-BC57-966A31E3F8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9800" y="1676400"/>
            <a:ext cx="5029200" cy="520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ts val="500"/>
              </a:spcBef>
              <a:spcAft>
                <a:spcPts val="500"/>
              </a:spcAft>
            </a:pPr>
            <a:endParaRPr lang="en-US" altLang="en-US"/>
          </a:p>
        </p:txBody>
      </p:sp>
      <p:pic>
        <p:nvPicPr>
          <p:cNvPr id="10245" name="Picture 5" descr="C:\jie feng\san-9.jpg">
            <a:extLst>
              <a:ext uri="{FF2B5EF4-FFF2-40B4-BE49-F238E27FC236}">
                <a16:creationId xmlns:a16="http://schemas.microsoft.com/office/drawing/2014/main" id="{4A85637D-1ECA-4993-979E-8D64BBBB17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828800"/>
            <a:ext cx="7772400" cy="472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597478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>
            <a:extLst>
              <a:ext uri="{FF2B5EF4-FFF2-40B4-BE49-F238E27FC236}">
                <a16:creationId xmlns:a16="http://schemas.microsoft.com/office/drawing/2014/main" id="{85E3579D-88BA-4798-BD6A-B349AE35D89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NAS</a:t>
            </a:r>
          </a:p>
        </p:txBody>
      </p:sp>
      <p:sp>
        <p:nvSpPr>
          <p:cNvPr id="34819" name="Rectangle 3">
            <a:extLst>
              <a:ext uri="{FF2B5EF4-FFF2-40B4-BE49-F238E27FC236}">
                <a16:creationId xmlns:a16="http://schemas.microsoft.com/office/drawing/2014/main" id="{523D117F-1185-4AB8-B4C1-6A0F00676C1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Scalability: good</a:t>
            </a:r>
          </a:p>
          <a:p>
            <a:r>
              <a:rPr lang="en-US" altLang="en-US" dirty="0"/>
              <a:t>Availability: as long as the LAN and NAS device work, generally good</a:t>
            </a:r>
          </a:p>
          <a:p>
            <a:r>
              <a:rPr lang="en-US" altLang="en-US" dirty="0"/>
              <a:t>Performance: limited by speed of LAN, traffic conflicts, inefficient protocol</a:t>
            </a:r>
          </a:p>
          <a:p>
            <a:r>
              <a:rPr lang="en-US" altLang="en-US" dirty="0"/>
              <a:t>Management: OK</a:t>
            </a:r>
          </a:p>
          <a:p>
            <a:endParaRPr lang="en-US" altLang="en-US" dirty="0"/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5642473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charset="-128"/>
              </a:rPr>
              <a:t>The end game…</a:t>
            </a:r>
          </a:p>
        </p:txBody>
      </p:sp>
      <p:sp>
        <p:nvSpPr>
          <p:cNvPr id="22530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>
                <a:ea typeface="ＭＳ Ｐゴシック" charset="-128"/>
              </a:rPr>
              <a:t>Avoid capital expenditure</a:t>
            </a:r>
          </a:p>
          <a:p>
            <a:pPr lvl="1"/>
            <a:r>
              <a:rPr lang="en-US" altLang="en-US" dirty="0">
                <a:ea typeface="ＭＳ Ｐゴシック" charset="-128"/>
              </a:rPr>
              <a:t>Rent usage from a third-party provider </a:t>
            </a:r>
          </a:p>
          <a:p>
            <a:pPr lvl="1"/>
            <a:r>
              <a:rPr lang="en-US" altLang="en-US" dirty="0">
                <a:ea typeface="ＭＳ Ｐゴシック" charset="-128"/>
              </a:rPr>
              <a:t>Utility model for computing</a:t>
            </a:r>
          </a:p>
        </p:txBody>
      </p:sp>
      <p:pic>
        <p:nvPicPr>
          <p:cNvPr id="22531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6513" y="3848100"/>
            <a:ext cx="1739900" cy="185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1328872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:a16="http://schemas.microsoft.com/office/drawing/2014/main" id="{7D2824E8-E13A-4C7F-A4E0-7F367DF3311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Storage Area Network (SAN)</a:t>
            </a:r>
          </a:p>
        </p:txBody>
      </p:sp>
      <p:pic>
        <p:nvPicPr>
          <p:cNvPr id="11267" name="Picture 3" descr="C:\jie feng\san-10.jpg">
            <a:extLst>
              <a:ext uri="{FF2B5EF4-FFF2-40B4-BE49-F238E27FC236}">
                <a16:creationId xmlns:a16="http://schemas.microsoft.com/office/drawing/2014/main" id="{419C78C7-9954-45CD-975A-38EC1F5768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981200"/>
            <a:ext cx="7848600" cy="449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457143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>
            <a:extLst>
              <a:ext uri="{FF2B5EF4-FFF2-40B4-BE49-F238E27FC236}">
                <a16:creationId xmlns:a16="http://schemas.microsoft.com/office/drawing/2014/main" id="{A793700B-CD0F-4888-9F61-0B5C0EE3A39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457200"/>
            <a:ext cx="7772400" cy="801232"/>
          </a:xfrm>
        </p:spPr>
        <p:txBody>
          <a:bodyPr/>
          <a:lstStyle/>
          <a:p>
            <a:r>
              <a:rPr lang="en-US" altLang="en-US"/>
              <a:t>Storage Area Network (SAN)</a:t>
            </a:r>
          </a:p>
        </p:txBody>
      </p:sp>
      <p:sp>
        <p:nvSpPr>
          <p:cNvPr id="38916" name="Rectangle 4">
            <a:extLst>
              <a:ext uri="{FF2B5EF4-FFF2-40B4-BE49-F238E27FC236}">
                <a16:creationId xmlns:a16="http://schemas.microsoft.com/office/drawing/2014/main" id="{75D49821-55C9-43AA-9947-2E6E30178DF5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529627" y="1745810"/>
            <a:ext cx="7928573" cy="1178459"/>
          </a:xfrm>
        </p:spPr>
        <p:txBody>
          <a:bodyPr>
            <a:normAutofit lnSpcReduction="10000"/>
          </a:bodyPr>
          <a:lstStyle/>
          <a:p>
            <a:r>
              <a:rPr lang="en-US" altLang="en-US" sz="2800" dirty="0"/>
              <a:t>SAN is created by using the Fiber Channel to link peripheral devices such as disk storage and tape libraries</a:t>
            </a:r>
          </a:p>
        </p:txBody>
      </p:sp>
      <p:pic>
        <p:nvPicPr>
          <p:cNvPr id="38918" name="Picture 6" descr="C:\jie feng\san-15.jpg">
            <a:extLst>
              <a:ext uri="{FF2B5EF4-FFF2-40B4-BE49-F238E27FC236}">
                <a16:creationId xmlns:a16="http://schemas.microsoft.com/office/drawing/2014/main" id="{843A91C4-2D19-47B4-A62A-08C5FCFCCE19}"/>
              </a:ext>
            </a:extLst>
          </p:cNvPr>
          <p:cNvPicPr>
            <a:picLocks noGrp="1" noChangeAspect="1" noChangeArrowheads="1"/>
          </p:cNvPicPr>
          <p:nvPr>
            <p:ph type="chart"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240732" y="3014804"/>
            <a:ext cx="4343400" cy="3425825"/>
          </a:xfrm>
        </p:spPr>
      </p:pic>
    </p:spTree>
    <p:extLst>
      <p:ext uri="{BB962C8B-B14F-4D97-AF65-F5344CB8AC3E}">
        <p14:creationId xmlns:p14="http://schemas.microsoft.com/office/powerpoint/2010/main" val="60180017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71" name="Rectangle 11">
            <a:extLst>
              <a:ext uri="{FF2B5EF4-FFF2-40B4-BE49-F238E27FC236}">
                <a16:creationId xmlns:a16="http://schemas.microsoft.com/office/drawing/2014/main" id="{6ECD41EE-C0CD-4431-9A46-0A7B267B80C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199" y="274638"/>
            <a:ext cx="8474927" cy="982663"/>
          </a:xfrm>
        </p:spPr>
        <p:txBody>
          <a:bodyPr>
            <a:normAutofit/>
          </a:bodyPr>
          <a:lstStyle/>
          <a:p>
            <a:r>
              <a:rPr lang="en-US" altLang="en-US" sz="3600" dirty="0"/>
              <a:t>SAN Solution: Server-free back up &amp; Restore</a:t>
            </a:r>
          </a:p>
        </p:txBody>
      </p:sp>
      <p:sp>
        <p:nvSpPr>
          <p:cNvPr id="15365" name="Rectangle 5">
            <a:extLst>
              <a:ext uri="{FF2B5EF4-FFF2-40B4-BE49-F238E27FC236}">
                <a16:creationId xmlns:a16="http://schemas.microsoft.com/office/drawing/2014/main" id="{D703AFFE-90C3-4679-9B34-565F2922039D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268412"/>
            <a:ext cx="4038600" cy="51580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zh-CN" dirty="0"/>
              <a:t>Without SAN</a:t>
            </a:r>
          </a:p>
          <a:p>
            <a:pPr lvl="1"/>
            <a:r>
              <a:rPr lang="en-US" altLang="zh-CN" dirty="0"/>
              <a:t>t</a:t>
            </a:r>
            <a:r>
              <a:rPr lang="en-US" altLang="en-US" dirty="0"/>
              <a:t>raditional network with each server attached its tape library.</a:t>
            </a:r>
          </a:p>
          <a:p>
            <a:pPr>
              <a:lnSpc>
                <a:spcPct val="90000"/>
              </a:lnSpc>
            </a:pPr>
            <a:endParaRPr lang="en-US" altLang="en-US" dirty="0"/>
          </a:p>
          <a:p>
            <a:pPr>
              <a:lnSpc>
                <a:spcPct val="90000"/>
              </a:lnSpc>
            </a:pPr>
            <a:r>
              <a:rPr lang="en-US" altLang="en-US" dirty="0"/>
              <a:t>With SAN:</a:t>
            </a:r>
          </a:p>
          <a:p>
            <a:pPr lvl="1"/>
            <a:r>
              <a:rPr lang="en-US" altLang="en-US" dirty="0"/>
              <a:t>Using single SAN tape library for backup.</a:t>
            </a:r>
          </a:p>
          <a:p>
            <a:pPr lvl="1"/>
            <a:r>
              <a:rPr lang="en-US" altLang="en-US" dirty="0"/>
              <a:t>Backup is centralized and effective.</a:t>
            </a:r>
          </a:p>
          <a:p>
            <a:pPr lvl="1"/>
            <a:r>
              <a:rPr lang="en-US" altLang="en-US" dirty="0"/>
              <a:t>Online data copies, and server downtime is minimized.</a:t>
            </a:r>
          </a:p>
        </p:txBody>
      </p:sp>
      <p:pic>
        <p:nvPicPr>
          <p:cNvPr id="15367" name="Picture 7" descr="Figure1_s">
            <a:extLst>
              <a:ext uri="{FF2B5EF4-FFF2-40B4-BE49-F238E27FC236}">
                <a16:creationId xmlns:a16="http://schemas.microsoft.com/office/drawing/2014/main" id="{6BFD4595-E702-4515-B7A9-B690FF6FDFE4}"/>
              </a:ext>
            </a:extLst>
          </p:cNvPr>
          <p:cNvPicPr>
            <a:picLocks noGrp="1" noChangeAspect="1" noChangeArrowheads="1"/>
          </p:cNvPicPr>
          <p:nvPr>
            <p:ph sz="quarter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694662" y="1285876"/>
            <a:ext cx="3802062" cy="21875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5370" name="Picture 10" descr="Figure4_s">
            <a:extLst>
              <a:ext uri="{FF2B5EF4-FFF2-40B4-BE49-F238E27FC236}">
                <a16:creationId xmlns:a16="http://schemas.microsoft.com/office/drawing/2014/main" id="{0278CDE6-222B-4DC2-9A06-037EEBFC586A}"/>
              </a:ext>
            </a:extLst>
          </p:cNvPr>
          <p:cNvPicPr>
            <a:picLocks noGrp="1" noChangeAspect="1" noChangeArrowheads="1"/>
          </p:cNvPicPr>
          <p:nvPr>
            <p:ph sz="quarter" idx="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72000" y="4076700"/>
            <a:ext cx="3630613" cy="21875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5373" name="Text Box 13">
            <a:extLst>
              <a:ext uri="{FF2B5EF4-FFF2-40B4-BE49-F238E27FC236}">
                <a16:creationId xmlns:a16="http://schemas.microsoft.com/office/drawing/2014/main" id="{94899570-89B5-4A99-AE04-85E63B97B4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04025" y="6237288"/>
            <a:ext cx="1302912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b="1"/>
              <a:t>Tape library</a:t>
            </a:r>
          </a:p>
        </p:txBody>
      </p:sp>
      <p:sp>
        <p:nvSpPr>
          <p:cNvPr id="15374" name="Line 14">
            <a:extLst>
              <a:ext uri="{FF2B5EF4-FFF2-40B4-BE49-F238E27FC236}">
                <a16:creationId xmlns:a16="http://schemas.microsoft.com/office/drawing/2014/main" id="{E8AD6964-D064-40C5-A2BB-9E1AC8890D00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7524750" y="5876925"/>
            <a:ext cx="142875" cy="3603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375" name="Text Box 15">
            <a:extLst>
              <a:ext uri="{FF2B5EF4-FFF2-40B4-BE49-F238E27FC236}">
                <a16:creationId xmlns:a16="http://schemas.microsoft.com/office/drawing/2014/main" id="{2E64FE36-9F4B-42AD-9E82-E858F068E3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64388" y="3789363"/>
            <a:ext cx="15113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b="1"/>
              <a:t>Storage</a:t>
            </a:r>
          </a:p>
        </p:txBody>
      </p:sp>
      <p:sp>
        <p:nvSpPr>
          <p:cNvPr id="15376" name="Line 16">
            <a:extLst>
              <a:ext uri="{FF2B5EF4-FFF2-40B4-BE49-F238E27FC236}">
                <a16:creationId xmlns:a16="http://schemas.microsoft.com/office/drawing/2014/main" id="{83A0D7B0-D21B-4FB8-9B00-E963C0917F6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019925" y="4221163"/>
            <a:ext cx="647700" cy="18002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377" name="Line 17">
            <a:extLst>
              <a:ext uri="{FF2B5EF4-FFF2-40B4-BE49-F238E27FC236}">
                <a16:creationId xmlns:a16="http://schemas.microsoft.com/office/drawing/2014/main" id="{3B84E91E-6E09-4833-B1E7-A3AA89D32334}"/>
              </a:ext>
            </a:extLst>
          </p:cNvPr>
          <p:cNvSpPr>
            <a:spLocks noChangeShapeType="1"/>
          </p:cNvSpPr>
          <p:nvPr/>
        </p:nvSpPr>
        <p:spPr bwMode="auto">
          <a:xfrm>
            <a:off x="7667625" y="4221163"/>
            <a:ext cx="144463" cy="1295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378" name="Text Box 18">
            <a:extLst>
              <a:ext uri="{FF2B5EF4-FFF2-40B4-BE49-F238E27FC236}">
                <a16:creationId xmlns:a16="http://schemas.microsoft.com/office/drawing/2014/main" id="{F9256ACD-9235-4228-ABB0-ADFF2B33EE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87900" y="3716338"/>
            <a:ext cx="136842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b="1" dirty="0"/>
              <a:t>S</a:t>
            </a:r>
            <a:r>
              <a:rPr lang="en-US" altLang="en-US" b="1" dirty="0"/>
              <a:t>witches</a:t>
            </a:r>
          </a:p>
        </p:txBody>
      </p:sp>
      <p:sp>
        <p:nvSpPr>
          <p:cNvPr id="15379" name="Line 19">
            <a:extLst>
              <a:ext uri="{FF2B5EF4-FFF2-40B4-BE49-F238E27FC236}">
                <a16:creationId xmlns:a16="http://schemas.microsoft.com/office/drawing/2014/main" id="{EFDCB8E6-6281-4856-9F68-731B2F0CE1B5}"/>
              </a:ext>
            </a:extLst>
          </p:cNvPr>
          <p:cNvSpPr>
            <a:spLocks noChangeShapeType="1"/>
          </p:cNvSpPr>
          <p:nvPr/>
        </p:nvSpPr>
        <p:spPr bwMode="auto">
          <a:xfrm>
            <a:off x="5435600" y="4076700"/>
            <a:ext cx="576263" cy="13684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380" name="Line 20">
            <a:extLst>
              <a:ext uri="{FF2B5EF4-FFF2-40B4-BE49-F238E27FC236}">
                <a16:creationId xmlns:a16="http://schemas.microsoft.com/office/drawing/2014/main" id="{C92322DB-EC85-440F-9725-0B57D97A3C5E}"/>
              </a:ext>
            </a:extLst>
          </p:cNvPr>
          <p:cNvSpPr>
            <a:spLocks noChangeShapeType="1"/>
          </p:cNvSpPr>
          <p:nvPr/>
        </p:nvSpPr>
        <p:spPr bwMode="auto">
          <a:xfrm>
            <a:off x="5435600" y="4076700"/>
            <a:ext cx="1296988" cy="936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5126424" y="1491218"/>
            <a:ext cx="1260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Traditional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296829" y="6057106"/>
            <a:ext cx="859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SAN</a:t>
            </a:r>
          </a:p>
        </p:txBody>
      </p:sp>
    </p:spTree>
    <p:extLst>
      <p:ext uri="{BB962C8B-B14F-4D97-AF65-F5344CB8AC3E}">
        <p14:creationId xmlns:p14="http://schemas.microsoft.com/office/powerpoint/2010/main" val="118431430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>
            <a:extLst>
              <a:ext uri="{FF2B5EF4-FFF2-40B4-BE49-F238E27FC236}">
                <a16:creationId xmlns:a16="http://schemas.microsoft.com/office/drawing/2014/main" id="{210AC0BE-1DC0-4E20-AA53-37A9FB3FBE9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SAN: Improvement from NAS</a:t>
            </a:r>
          </a:p>
        </p:txBody>
      </p:sp>
      <p:sp>
        <p:nvSpPr>
          <p:cNvPr id="46083" name="Rectangle 3">
            <a:extLst>
              <a:ext uri="{FF2B5EF4-FFF2-40B4-BE49-F238E27FC236}">
                <a16:creationId xmlns:a16="http://schemas.microsoft.com/office/drawing/2014/main" id="{0B67751F-3268-4E35-B702-2E06E302D0F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28650" y="1825625"/>
            <a:ext cx="7886700" cy="3443492"/>
          </a:xfrm>
        </p:spPr>
        <p:txBody>
          <a:bodyPr>
            <a:normAutofit lnSpcReduction="10000"/>
          </a:bodyPr>
          <a:lstStyle/>
          <a:p>
            <a:r>
              <a:rPr lang="en-US" altLang="en-US" dirty="0"/>
              <a:t>Dedicated Fiber Channel Network for Storage</a:t>
            </a:r>
          </a:p>
          <a:p>
            <a:endParaRPr lang="en-US" altLang="en-US" dirty="0"/>
          </a:p>
          <a:p>
            <a:r>
              <a:rPr lang="en-US" altLang="en-US" dirty="0"/>
              <a:t>More efficient protocol</a:t>
            </a:r>
          </a:p>
          <a:p>
            <a:endParaRPr lang="en-US" altLang="en-US" dirty="0"/>
          </a:p>
          <a:p>
            <a:r>
              <a:rPr lang="en-US" altLang="en-US" dirty="0"/>
              <a:t>Higher availability</a:t>
            </a:r>
          </a:p>
          <a:p>
            <a:endParaRPr lang="en-US" altLang="en-US" dirty="0"/>
          </a:p>
          <a:p>
            <a:r>
              <a:rPr lang="en-US" altLang="en-US" dirty="0"/>
              <a:t>Reduce traffic conflict</a:t>
            </a:r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33062358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>
            <a:extLst>
              <a:ext uri="{FF2B5EF4-FFF2-40B4-BE49-F238E27FC236}">
                <a16:creationId xmlns:a16="http://schemas.microsoft.com/office/drawing/2014/main" id="{77AB3EE6-8558-435B-96CF-110C9B51535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Benefits of SAN</a:t>
            </a:r>
          </a:p>
        </p:txBody>
      </p:sp>
      <p:sp>
        <p:nvSpPr>
          <p:cNvPr id="44035" name="Rectangle 3">
            <a:extLst>
              <a:ext uri="{FF2B5EF4-FFF2-40B4-BE49-F238E27FC236}">
                <a16:creationId xmlns:a16="http://schemas.microsoft.com/office/drawing/2014/main" id="{6C8C8E9E-66CA-4EA1-A912-122937AAD9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28650" y="1825625"/>
            <a:ext cx="8289013" cy="4351338"/>
          </a:xfrm>
        </p:spPr>
        <p:txBody>
          <a:bodyPr/>
          <a:lstStyle/>
          <a:p>
            <a:r>
              <a:rPr lang="en-US" altLang="en-US" dirty="0"/>
              <a:t>Decoupling Servers and Storage </a:t>
            </a:r>
          </a:p>
          <a:p>
            <a:pPr lvl="1"/>
            <a:r>
              <a:rPr lang="en-US" altLang="en-US" dirty="0"/>
              <a:t>The servers can be upgraded while leaving storage in place. </a:t>
            </a:r>
          </a:p>
          <a:p>
            <a:pPr lvl="1"/>
            <a:endParaRPr lang="en-US" altLang="en-US" dirty="0"/>
          </a:p>
          <a:p>
            <a:pPr lvl="1"/>
            <a:r>
              <a:rPr lang="en-US" altLang="en-US" dirty="0"/>
              <a:t>Storage can be added at will and dynamically allocated to servers without downtime.</a:t>
            </a:r>
          </a:p>
        </p:txBody>
      </p:sp>
    </p:spTree>
    <p:extLst>
      <p:ext uri="{BB962C8B-B14F-4D97-AF65-F5344CB8AC3E}">
        <p14:creationId xmlns:p14="http://schemas.microsoft.com/office/powerpoint/2010/main" val="36118314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charset="-128"/>
              </a:rPr>
              <a:t>Cloud Cost Models</a:t>
            </a:r>
          </a:p>
        </p:txBody>
      </p:sp>
      <p:grpSp>
        <p:nvGrpSpPr>
          <p:cNvPr id="23554" name="Group 13"/>
          <p:cNvGrpSpPr>
            <a:grpSpLocks/>
          </p:cNvGrpSpPr>
          <p:nvPr/>
        </p:nvGrpSpPr>
        <p:grpSpPr bwMode="auto">
          <a:xfrm>
            <a:off x="912813" y="1955800"/>
            <a:ext cx="3184525" cy="2362200"/>
            <a:chOff x="488769" y="2777067"/>
            <a:chExt cx="3185765" cy="2362201"/>
          </a:xfrm>
        </p:grpSpPr>
        <p:cxnSp>
          <p:nvCxnSpPr>
            <p:cNvPr id="4" name="Straight Arrow Connector 3"/>
            <p:cNvCxnSpPr>
              <a:cxnSpLocks noChangeShapeType="1"/>
            </p:cNvCxnSpPr>
            <p:nvPr/>
          </p:nvCxnSpPr>
          <p:spPr bwMode="auto">
            <a:xfrm flipV="1">
              <a:off x="888975" y="2777067"/>
              <a:ext cx="0" cy="2362201"/>
            </a:xfrm>
            <a:prstGeom prst="straightConnector1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 type="arrow" w="med" len="med"/>
            </a:ln>
            <a:effectLst>
              <a:outerShdw blurRad="40000" dist="20000" dir="5400000" rotWithShape="0">
                <a:srgbClr val="00000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" name="Straight Arrow Connector 6"/>
            <p:cNvCxnSpPr>
              <a:cxnSpLocks noChangeShapeType="1"/>
            </p:cNvCxnSpPr>
            <p:nvPr/>
          </p:nvCxnSpPr>
          <p:spPr bwMode="auto">
            <a:xfrm flipV="1">
              <a:off x="888975" y="5121806"/>
              <a:ext cx="2785559" cy="9525"/>
            </a:xfrm>
            <a:prstGeom prst="straightConnector1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 type="arrow" w="med" len="med"/>
            </a:ln>
            <a:effectLst>
              <a:outerShdw blurRad="40000" dist="20000" dir="5400000" rotWithShape="0">
                <a:srgbClr val="00000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0" name="Right Triangle 9"/>
            <p:cNvSpPr>
              <a:spLocks noChangeArrowheads="1"/>
            </p:cNvSpPr>
            <p:nvPr/>
          </p:nvSpPr>
          <p:spPr bwMode="auto">
            <a:xfrm flipH="1">
              <a:off x="888975" y="3708930"/>
              <a:ext cx="2599749" cy="609600"/>
            </a:xfrm>
            <a:prstGeom prst="rtTriangle">
              <a:avLst/>
            </a:prstGeom>
            <a:gradFill rotWithShape="1">
              <a:gsLst>
                <a:gs pos="0">
                  <a:srgbClr val="E6B9B8"/>
                </a:gs>
                <a:gs pos="100000">
                  <a:srgbClr val="953735"/>
                </a:gs>
              </a:gsLst>
              <a:lin ang="5400000"/>
            </a:gradFill>
            <a:ln w="9525">
              <a:solidFill>
                <a:srgbClr val="4A7EBB"/>
              </a:solidFill>
              <a:miter lim="800000"/>
              <a:headEnd/>
              <a:tailEnd/>
            </a:ln>
            <a:effectLst>
              <a:outerShdw blurRad="40000" dist="23000" dir="5400000" rotWithShape="0">
                <a:srgbClr val="000000">
                  <a:alpha val="34998"/>
                </a:srgbClr>
              </a:outerShdw>
            </a:effec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eaLnBrk="1" hangingPunct="1"/>
              <a:endParaRPr lang="x-none" altLang="x-none">
                <a:solidFill>
                  <a:srgbClr val="FFFFFF"/>
                </a:solidFill>
                <a:latin typeface="Calibri" charset="0"/>
              </a:endParaRPr>
            </a:p>
          </p:txBody>
        </p:sp>
        <p:sp>
          <p:nvSpPr>
            <p:cNvPr id="23572" name="TextBox 11"/>
            <p:cNvSpPr txBox="1">
              <a:spLocks noChangeArrowheads="1"/>
            </p:cNvSpPr>
            <p:nvPr/>
          </p:nvSpPr>
          <p:spPr bwMode="auto">
            <a:xfrm rot="-5400000">
              <a:off x="326264" y="3876189"/>
              <a:ext cx="663563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600">
                  <a:latin typeface="Arial" charset="0"/>
                </a:rPr>
                <a:t>costs</a:t>
              </a:r>
            </a:p>
          </p:txBody>
        </p:sp>
      </p:grpSp>
      <p:sp>
        <p:nvSpPr>
          <p:cNvPr id="23555" name="TextBox 12"/>
          <p:cNvSpPr txBox="1">
            <a:spLocks noChangeArrowheads="1"/>
          </p:cNvSpPr>
          <p:nvPr/>
        </p:nvSpPr>
        <p:spPr bwMode="auto">
          <a:xfrm>
            <a:off x="2006600" y="4437063"/>
            <a:ext cx="108585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>
                <a:latin typeface="Arial" charset="0"/>
              </a:rPr>
              <a:t># of users</a:t>
            </a:r>
          </a:p>
        </p:txBody>
      </p:sp>
      <p:grpSp>
        <p:nvGrpSpPr>
          <p:cNvPr id="23556" name="Group 14"/>
          <p:cNvGrpSpPr>
            <a:grpSpLocks/>
          </p:cNvGrpSpPr>
          <p:nvPr/>
        </p:nvGrpSpPr>
        <p:grpSpPr bwMode="auto">
          <a:xfrm>
            <a:off x="4865688" y="1955800"/>
            <a:ext cx="3186112" cy="2362200"/>
            <a:chOff x="488769" y="2777067"/>
            <a:chExt cx="3185765" cy="2362201"/>
          </a:xfrm>
        </p:grpSpPr>
        <p:cxnSp>
          <p:nvCxnSpPr>
            <p:cNvPr id="16" name="Straight Arrow Connector 15"/>
            <p:cNvCxnSpPr>
              <a:cxnSpLocks noChangeShapeType="1"/>
            </p:cNvCxnSpPr>
            <p:nvPr/>
          </p:nvCxnSpPr>
          <p:spPr bwMode="auto">
            <a:xfrm flipV="1">
              <a:off x="888775" y="2777067"/>
              <a:ext cx="0" cy="2362201"/>
            </a:xfrm>
            <a:prstGeom prst="straightConnector1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 type="arrow" w="med" len="med"/>
            </a:ln>
            <a:effectLst>
              <a:outerShdw blurRad="40000" dist="20000" dir="5400000" rotWithShape="0">
                <a:srgbClr val="00000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7" name="Straight Arrow Connector 16"/>
            <p:cNvCxnSpPr>
              <a:cxnSpLocks noChangeShapeType="1"/>
            </p:cNvCxnSpPr>
            <p:nvPr/>
          </p:nvCxnSpPr>
          <p:spPr bwMode="auto">
            <a:xfrm flipV="1">
              <a:off x="888775" y="5121806"/>
              <a:ext cx="2785759" cy="9525"/>
            </a:xfrm>
            <a:prstGeom prst="straightConnector1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 type="arrow" w="med" len="med"/>
            </a:ln>
            <a:effectLst>
              <a:outerShdw blurRad="40000" dist="20000" dir="5400000" rotWithShape="0">
                <a:srgbClr val="00000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8" name="Right Triangle 17"/>
            <p:cNvSpPr>
              <a:spLocks noChangeArrowheads="1"/>
            </p:cNvSpPr>
            <p:nvPr/>
          </p:nvSpPr>
          <p:spPr bwMode="auto">
            <a:xfrm flipH="1">
              <a:off x="906236" y="4504268"/>
              <a:ext cx="2598455" cy="609600"/>
            </a:xfrm>
            <a:prstGeom prst="rtTriangle">
              <a:avLst/>
            </a:prstGeom>
            <a:gradFill rotWithShape="1">
              <a:gsLst>
                <a:gs pos="0">
                  <a:srgbClr val="E6B9B8"/>
                </a:gs>
                <a:gs pos="100000">
                  <a:srgbClr val="953735"/>
                </a:gs>
              </a:gsLst>
              <a:lin ang="5400000"/>
            </a:gradFill>
            <a:ln w="9525">
              <a:solidFill>
                <a:srgbClr val="4A7EBB"/>
              </a:solidFill>
              <a:miter lim="800000"/>
              <a:headEnd/>
              <a:tailEnd/>
            </a:ln>
            <a:effectLst>
              <a:outerShdw blurRad="40000" dist="23000" dir="5400000" rotWithShape="0">
                <a:srgbClr val="000000">
                  <a:alpha val="34998"/>
                </a:srgbClr>
              </a:outerShdw>
            </a:effec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eaLnBrk="1" hangingPunct="1"/>
              <a:endParaRPr lang="x-none" altLang="x-none">
                <a:solidFill>
                  <a:srgbClr val="FFFFFF"/>
                </a:solidFill>
                <a:latin typeface="Calibri" charset="0"/>
              </a:endParaRPr>
            </a:p>
          </p:txBody>
        </p:sp>
        <p:sp>
          <p:nvSpPr>
            <p:cNvPr id="23568" name="TextBox 18"/>
            <p:cNvSpPr txBox="1">
              <a:spLocks noChangeArrowheads="1"/>
            </p:cNvSpPr>
            <p:nvPr/>
          </p:nvSpPr>
          <p:spPr bwMode="auto">
            <a:xfrm rot="-5400000">
              <a:off x="326264" y="3876189"/>
              <a:ext cx="663563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600">
                  <a:latin typeface="Arial" charset="0"/>
                </a:rPr>
                <a:t>costs</a:t>
              </a:r>
            </a:p>
          </p:txBody>
        </p:sp>
      </p:grpSp>
      <p:sp>
        <p:nvSpPr>
          <p:cNvPr id="23557" name="TextBox 19"/>
          <p:cNvSpPr txBox="1">
            <a:spLocks noChangeArrowheads="1"/>
          </p:cNvSpPr>
          <p:nvPr/>
        </p:nvSpPr>
        <p:spPr bwMode="auto">
          <a:xfrm>
            <a:off x="6019800" y="4452938"/>
            <a:ext cx="1085850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>
                <a:latin typeface="Arial" charset="0"/>
              </a:rPr>
              <a:t># of users</a:t>
            </a:r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1303338" y="3487738"/>
            <a:ext cx="2600325" cy="822325"/>
          </a:xfrm>
          <a:prstGeom prst="rect">
            <a:avLst/>
          </a:prstGeom>
          <a:gradFill rotWithShape="1">
            <a:gsLst>
              <a:gs pos="0">
                <a:srgbClr val="E6E0EC"/>
              </a:gs>
              <a:gs pos="100000">
                <a:srgbClr val="604A7B"/>
              </a:gs>
            </a:gsLst>
            <a:lin ang="5400000"/>
          </a:gradFill>
          <a:ln w="9525">
            <a:solidFill>
              <a:srgbClr val="4A7EBB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pPr algn="ctr" eaLnBrk="1" hangingPunct="1">
              <a:defRPr/>
            </a:pPr>
            <a:r>
              <a:rPr lang="en-US" dirty="0">
                <a:solidFill>
                  <a:schemeClr val="lt1"/>
                </a:solidFill>
                <a:latin typeface="+mn-lt"/>
                <a:ea typeface="+mn-ea"/>
              </a:rPr>
              <a:t>Fixed Capital Costs</a:t>
            </a:r>
          </a:p>
        </p:txBody>
      </p:sp>
      <p:sp>
        <p:nvSpPr>
          <p:cNvPr id="23559" name="TextBox 21"/>
          <p:cNvSpPr txBox="1">
            <a:spLocks noChangeArrowheads="1"/>
          </p:cNvSpPr>
          <p:nvPr/>
        </p:nvSpPr>
        <p:spPr bwMode="auto">
          <a:xfrm>
            <a:off x="1430338" y="2278063"/>
            <a:ext cx="1939925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>
                <a:latin typeface="Arial" charset="0"/>
              </a:rPr>
              <a:t>Variable costs in operational expenses.</a:t>
            </a:r>
          </a:p>
        </p:txBody>
      </p:sp>
      <p:sp>
        <p:nvSpPr>
          <p:cNvPr id="23" name="Freeform 22"/>
          <p:cNvSpPr>
            <a:spLocks/>
          </p:cNvSpPr>
          <p:nvPr/>
        </p:nvSpPr>
        <p:spPr bwMode="auto">
          <a:xfrm>
            <a:off x="3268663" y="2616200"/>
            <a:ext cx="355600" cy="474663"/>
          </a:xfrm>
          <a:custGeom>
            <a:avLst/>
            <a:gdLst>
              <a:gd name="T0" fmla="*/ 0 w 356908"/>
              <a:gd name="T1" fmla="*/ 24744 h 473339"/>
              <a:gd name="T2" fmla="*/ 327784 w 356908"/>
              <a:gd name="T3" fmla="*/ 50286 h 473339"/>
              <a:gd name="T4" fmla="*/ 310975 w 356908"/>
              <a:gd name="T5" fmla="*/ 475991 h 473339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356908" h="473339">
                <a:moveTo>
                  <a:pt x="0" y="24606"/>
                </a:moveTo>
                <a:cubicBezTo>
                  <a:pt x="138994" y="-89"/>
                  <a:pt x="277989" y="-24783"/>
                  <a:pt x="330200" y="50006"/>
                </a:cubicBezTo>
                <a:cubicBezTo>
                  <a:pt x="382411" y="124795"/>
                  <a:pt x="347839" y="299067"/>
                  <a:pt x="313267" y="473339"/>
                </a:cubicBezTo>
              </a:path>
            </a:pathLst>
          </a:custGeom>
          <a:noFill/>
          <a:ln w="25400" cap="flat" cmpd="sng">
            <a:solidFill>
              <a:srgbClr val="0D0D0D"/>
            </a:solidFill>
            <a:prstDash val="solid"/>
            <a:round/>
            <a:headEnd/>
            <a:tailEnd type="triangle" w="med" len="med"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endParaRPr lang="en-US"/>
          </a:p>
        </p:txBody>
      </p:sp>
      <p:sp>
        <p:nvSpPr>
          <p:cNvPr id="23561" name="TextBox 23"/>
          <p:cNvSpPr txBox="1">
            <a:spLocks noChangeArrowheads="1"/>
          </p:cNvSpPr>
          <p:nvPr/>
        </p:nvSpPr>
        <p:spPr bwMode="auto">
          <a:xfrm>
            <a:off x="5554663" y="3116263"/>
            <a:ext cx="1938337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>
                <a:latin typeface="Arial" charset="0"/>
              </a:rPr>
              <a:t>Variable costs in operational expenses.</a:t>
            </a:r>
          </a:p>
        </p:txBody>
      </p:sp>
      <p:sp>
        <p:nvSpPr>
          <p:cNvPr id="25" name="Freeform 24"/>
          <p:cNvSpPr>
            <a:spLocks/>
          </p:cNvSpPr>
          <p:nvPr/>
        </p:nvSpPr>
        <p:spPr bwMode="auto">
          <a:xfrm>
            <a:off x="7391400" y="3454400"/>
            <a:ext cx="357188" cy="474663"/>
          </a:xfrm>
          <a:custGeom>
            <a:avLst/>
            <a:gdLst>
              <a:gd name="T0" fmla="*/ 0 w 356908"/>
              <a:gd name="T1" fmla="*/ 24744 h 473339"/>
              <a:gd name="T2" fmla="*/ 330718 w 356908"/>
              <a:gd name="T3" fmla="*/ 50286 h 473339"/>
              <a:gd name="T4" fmla="*/ 313759 w 356908"/>
              <a:gd name="T5" fmla="*/ 475991 h 473339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356908" h="473339">
                <a:moveTo>
                  <a:pt x="0" y="24606"/>
                </a:moveTo>
                <a:cubicBezTo>
                  <a:pt x="138994" y="-89"/>
                  <a:pt x="277989" y="-24783"/>
                  <a:pt x="330200" y="50006"/>
                </a:cubicBezTo>
                <a:cubicBezTo>
                  <a:pt x="382411" y="124795"/>
                  <a:pt x="347839" y="299067"/>
                  <a:pt x="313267" y="473339"/>
                </a:cubicBezTo>
              </a:path>
            </a:pathLst>
          </a:custGeom>
          <a:noFill/>
          <a:ln w="25400" cap="flat" cmpd="sng">
            <a:solidFill>
              <a:srgbClr val="0D0D0D"/>
            </a:solidFill>
            <a:prstDash val="solid"/>
            <a:round/>
            <a:headEnd/>
            <a:tailEnd type="triangle" w="med" len="med"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endParaRPr lang="en-US"/>
          </a:p>
        </p:txBody>
      </p:sp>
      <p:sp>
        <p:nvSpPr>
          <p:cNvPr id="23563" name="TextBox 25"/>
          <p:cNvSpPr txBox="1">
            <a:spLocks noChangeArrowheads="1"/>
          </p:cNvSpPr>
          <p:nvPr/>
        </p:nvSpPr>
        <p:spPr bwMode="auto">
          <a:xfrm>
            <a:off x="1864519" y="4929188"/>
            <a:ext cx="245586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>
                <a:latin typeface="Arial" charset="0"/>
              </a:rPr>
              <a:t>Traditional IT</a:t>
            </a:r>
          </a:p>
        </p:txBody>
      </p:sp>
      <p:sp>
        <p:nvSpPr>
          <p:cNvPr id="23564" name="TextBox 26"/>
          <p:cNvSpPr txBox="1">
            <a:spLocks noChangeArrowheads="1"/>
          </p:cNvSpPr>
          <p:nvPr/>
        </p:nvSpPr>
        <p:spPr bwMode="auto">
          <a:xfrm>
            <a:off x="5681374" y="4964835"/>
            <a:ext cx="245586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>
                <a:latin typeface="Arial" charset="0"/>
              </a:rPr>
              <a:t>Cloud Computing</a:t>
            </a:r>
          </a:p>
        </p:txBody>
      </p:sp>
    </p:spTree>
    <p:extLst>
      <p:ext uri="{BB962C8B-B14F-4D97-AF65-F5344CB8AC3E}">
        <p14:creationId xmlns:p14="http://schemas.microsoft.com/office/powerpoint/2010/main" val="6066435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charset="-128"/>
              </a:rPr>
              <a:t>Cloud Computing Categories</a:t>
            </a:r>
          </a:p>
        </p:txBody>
      </p:sp>
      <p:sp>
        <p:nvSpPr>
          <p:cNvPr id="24578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>
                <a:ea typeface="ＭＳ Ｐゴシック" charset="-128"/>
              </a:rPr>
              <a:t>Infrastructure as service</a:t>
            </a:r>
          </a:p>
          <a:p>
            <a:pPr lvl="1"/>
            <a:r>
              <a:rPr lang="en-US" altLang="en-US">
                <a:ea typeface="ＭＳ Ｐゴシック" charset="-128"/>
              </a:rPr>
              <a:t>Delivery of computer infrastructure as a service</a:t>
            </a:r>
          </a:p>
          <a:p>
            <a:r>
              <a:rPr lang="en-US" altLang="en-US">
                <a:ea typeface="ＭＳ Ｐゴシック" charset="-128"/>
              </a:rPr>
              <a:t>Platform as a service</a:t>
            </a:r>
          </a:p>
          <a:p>
            <a:pPr lvl="1"/>
            <a:r>
              <a:rPr lang="en-US" altLang="en-US">
                <a:ea typeface="ＭＳ Ｐゴシック" charset="-128"/>
              </a:rPr>
              <a:t>Deliver of computer infrastructure and a software stack as a service.</a:t>
            </a:r>
          </a:p>
          <a:p>
            <a:r>
              <a:rPr lang="en-US" altLang="en-US">
                <a:ea typeface="ＭＳ Ｐゴシック" charset="-128"/>
              </a:rPr>
              <a:t>Software as a service</a:t>
            </a:r>
          </a:p>
          <a:p>
            <a:pPr lvl="1"/>
            <a:r>
              <a:rPr lang="en-US" altLang="en-US">
                <a:ea typeface="ＭＳ Ｐゴシック" charset="-128"/>
              </a:rPr>
              <a:t>Deliver an application solution as a service. </a:t>
            </a:r>
          </a:p>
          <a:p>
            <a:endParaRPr lang="en-US" alt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540288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 noChangeArrowheads="1"/>
          </p:cNvSpPr>
          <p:nvPr>
            <p:ph type="title"/>
          </p:nvPr>
        </p:nvSpPr>
        <p:spPr>
          <a:xfrm>
            <a:off x="628650" y="365127"/>
            <a:ext cx="7886700" cy="861508"/>
          </a:xfrm>
        </p:spPr>
        <p:txBody>
          <a:bodyPr/>
          <a:lstStyle/>
          <a:p>
            <a:pPr eaLnBrk="1" hangingPunct="1"/>
            <a:r>
              <a:rPr lang="en-US" altLang="x-none" dirty="0"/>
              <a:t>Different Layers</a:t>
            </a:r>
          </a:p>
        </p:txBody>
      </p:sp>
      <p:pic>
        <p:nvPicPr>
          <p:cNvPr id="1536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53749"/>
            <a:ext cx="9144000" cy="421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569516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1614</TotalTime>
  <Words>2510</Words>
  <Application>Microsoft Office PowerPoint</Application>
  <PresentationFormat>On-screen Show (4:3)</PresentationFormat>
  <Paragraphs>397</Paragraphs>
  <Slides>64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72" baseType="lpstr">
      <vt:lpstr>NimbusSanL-Regu</vt:lpstr>
      <vt:lpstr>Arial</vt:lpstr>
      <vt:lpstr>Calibri</vt:lpstr>
      <vt:lpstr>Calibri Light</vt:lpstr>
      <vt:lpstr>Comic Sans MS</vt:lpstr>
      <vt:lpstr>Times New Roman</vt:lpstr>
      <vt:lpstr>Wingdings</vt:lpstr>
      <vt:lpstr>Office Theme</vt:lpstr>
      <vt:lpstr>Cloud Computing</vt:lpstr>
      <vt:lpstr>What is cloud computing? </vt:lpstr>
      <vt:lpstr>What is Cloud Computing?</vt:lpstr>
      <vt:lpstr>Suppose you are Forbes.com</vt:lpstr>
      <vt:lpstr>Forbes' Solution</vt:lpstr>
      <vt:lpstr>The end game…</vt:lpstr>
      <vt:lpstr>Cloud Cost Models</vt:lpstr>
      <vt:lpstr>Cloud Computing Categories</vt:lpstr>
      <vt:lpstr>Different Layers</vt:lpstr>
      <vt:lpstr>Make a distinction between four layers</vt:lpstr>
      <vt:lpstr>Benefits</vt:lpstr>
      <vt:lpstr>Cloud Computing </vt:lpstr>
      <vt:lpstr>How is it different from other paradigms?</vt:lpstr>
      <vt:lpstr>Types of Cloud Computing</vt:lpstr>
      <vt:lpstr>Discussion</vt:lpstr>
      <vt:lpstr>Cloud Computing Risks (enterprise)</vt:lpstr>
      <vt:lpstr>Cloud Computing Risks (Consumer)</vt:lpstr>
      <vt:lpstr>Key enabling technology</vt:lpstr>
      <vt:lpstr>The Traditional Server Concept</vt:lpstr>
      <vt:lpstr>The Traditional Server Concept</vt:lpstr>
      <vt:lpstr>Virtualization</vt:lpstr>
      <vt:lpstr>The Virtual Server Concept</vt:lpstr>
      <vt:lpstr>Structure*</vt:lpstr>
      <vt:lpstr>The Virtual Server Concept</vt:lpstr>
      <vt:lpstr>The Virtual Server Concept</vt:lpstr>
      <vt:lpstr>The Virtual Server Concept</vt:lpstr>
      <vt:lpstr>The Virtual Server Concept</vt:lpstr>
      <vt:lpstr>PowerPoint Presentation</vt:lpstr>
      <vt:lpstr>PowerPoint Presentation</vt:lpstr>
      <vt:lpstr>Docker</vt:lpstr>
      <vt:lpstr>Motivation</vt:lpstr>
      <vt:lpstr>Motivation –the challenge</vt:lpstr>
      <vt:lpstr>The challenge continued</vt:lpstr>
      <vt:lpstr>Looking for all kinds of solutions…</vt:lpstr>
      <vt:lpstr>THE ANSWER</vt:lpstr>
      <vt:lpstr>Understanding….an analogy …cargo transport pre-1960</vt:lpstr>
      <vt:lpstr>What are the possibilities</vt:lpstr>
      <vt:lpstr>SOLUTION—shipping containers</vt:lpstr>
      <vt:lpstr>This solved the problem</vt:lpstr>
      <vt:lpstr>Today shipping is done with containers</vt:lpstr>
      <vt:lpstr>How does this container idea translate to our problem</vt:lpstr>
      <vt:lpstr>How does this container idea translate to our problem—container for code????</vt:lpstr>
      <vt:lpstr>Do once run anywhere</vt:lpstr>
      <vt:lpstr>Docker supported in many Cloud platforms</vt:lpstr>
      <vt:lpstr>How does Docker containers work?</vt:lpstr>
      <vt:lpstr>VM vs. Docker</vt:lpstr>
      <vt:lpstr>Cloud Storage</vt:lpstr>
      <vt:lpstr>Utility Computing – EC2</vt:lpstr>
      <vt:lpstr>Opportunities</vt:lpstr>
      <vt:lpstr>Challenges</vt:lpstr>
      <vt:lpstr>Cloud Summary</vt:lpstr>
      <vt:lpstr>PowerPoint Presentation</vt:lpstr>
      <vt:lpstr>What is SAN about</vt:lpstr>
      <vt:lpstr>Evolution in Storage Architecture</vt:lpstr>
      <vt:lpstr>Problem we are facing</vt:lpstr>
      <vt:lpstr>Server-Attached Storage (SAS)</vt:lpstr>
      <vt:lpstr>SAS -- How to Share Data</vt:lpstr>
      <vt:lpstr>Network-Attached Storage (NAS)</vt:lpstr>
      <vt:lpstr>NAS</vt:lpstr>
      <vt:lpstr>Storage Area Network (SAN)</vt:lpstr>
      <vt:lpstr>Storage Area Network (SAN)</vt:lpstr>
      <vt:lpstr>SAN Solution: Server-free back up &amp; Restore</vt:lpstr>
      <vt:lpstr>SAN: Improvement from NAS</vt:lpstr>
      <vt:lpstr>Benefits of SAN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Cloud Computing</dc:title>
  <dc:creator>Microsoft Office User</dc:creator>
  <cp:lastModifiedBy>Xiang Cao</cp:lastModifiedBy>
  <cp:revision>44</cp:revision>
  <dcterms:created xsi:type="dcterms:W3CDTF">2019-03-21T21:02:44Z</dcterms:created>
  <dcterms:modified xsi:type="dcterms:W3CDTF">2021-11-14T01:54:54Z</dcterms:modified>
</cp:coreProperties>
</file>